
<file path=[Content_Types].xml><?xml version="1.0" encoding="utf-8"?>
<Types xmlns="http://schemas.openxmlformats.org/package/2006/content-types">
  <Default Extension="bin" ContentType="application/vnd.openxmlformats-officedocument.oleObject"/>
  <Default Extension="mp4" ContentType="video/mp4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8" r:id="rId2"/>
    <p:sldId id="260" r:id="rId3"/>
    <p:sldId id="262" r:id="rId4"/>
    <p:sldId id="279" r:id="rId5"/>
    <p:sldId id="276" r:id="rId6"/>
    <p:sldId id="280" r:id="rId7"/>
    <p:sldId id="281" r:id="rId8"/>
    <p:sldId id="282" r:id="rId9"/>
    <p:sldId id="283" r:id="rId10"/>
    <p:sldId id="285" r:id="rId11"/>
    <p:sldId id="286" r:id="rId12"/>
    <p:sldId id="287" r:id="rId13"/>
    <p:sldId id="288" r:id="rId14"/>
    <p:sldId id="289" r:id="rId15"/>
    <p:sldId id="290" r:id="rId16"/>
    <p:sldId id="291" r:id="rId17"/>
    <p:sldId id="272" r:id="rId1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 D" initials="PD" lastIdx="4" clrIdx="0">
    <p:extLst>
      <p:ext uri="{19B8F6BF-5375-455C-9EA6-DF929625EA0E}">
        <p15:presenceInfo xmlns:p15="http://schemas.microsoft.com/office/powerpoint/2012/main" userId="6ec8bf689aa612d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25" d="100"/>
          <a:sy n="125" d="100"/>
        </p:scale>
        <p:origin x="2155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800" b="1" dirty="0">
                <a:latin typeface="Bahnschrift" panose="020B0502040204020203" pitchFamily="34" charset="0"/>
              </a:rPr>
              <a:t>Hours of Pair Programming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Hours of Pair Programming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Tabelle1!$A$2:$A$9</c:f>
              <c:strCache>
                <c:ptCount val="8"/>
                <c:pt idx="0">
                  <c:v>CW 13</c:v>
                </c:pt>
                <c:pt idx="1">
                  <c:v>CW 14</c:v>
                </c:pt>
                <c:pt idx="2">
                  <c:v>CW 15</c:v>
                </c:pt>
                <c:pt idx="3">
                  <c:v>CW 16</c:v>
                </c:pt>
                <c:pt idx="4">
                  <c:v>CW 17</c:v>
                </c:pt>
                <c:pt idx="5">
                  <c:v>CW 18</c:v>
                </c:pt>
                <c:pt idx="6">
                  <c:v>CW 19</c:v>
                </c:pt>
                <c:pt idx="7">
                  <c:v>CW 20</c:v>
                </c:pt>
              </c:strCache>
            </c:strRef>
          </c:cat>
          <c:val>
            <c:numRef>
              <c:f>Tabelle1!$B$2:$B$9</c:f>
              <c:numCache>
                <c:formatCode>General</c:formatCode>
                <c:ptCount val="8"/>
                <c:pt idx="0">
                  <c:v>16.5</c:v>
                </c:pt>
                <c:pt idx="1">
                  <c:v>8</c:v>
                </c:pt>
                <c:pt idx="2">
                  <c:v>0</c:v>
                </c:pt>
                <c:pt idx="3">
                  <c:v>0</c:v>
                </c:pt>
                <c:pt idx="4">
                  <c:v>2</c:v>
                </c:pt>
                <c:pt idx="5">
                  <c:v>1</c:v>
                </c:pt>
                <c:pt idx="6">
                  <c:v>0</c:v>
                </c:pt>
                <c:pt idx="7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6CD-444B-9A4D-C99418033AB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76102960"/>
        <c:axId val="476103288"/>
      </c:barChart>
      <c:catAx>
        <c:axId val="4761029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476103288"/>
        <c:crosses val="autoZero"/>
        <c:auto val="1"/>
        <c:lblAlgn val="ctr"/>
        <c:lblOffset val="100"/>
        <c:noMultiLvlLbl val="0"/>
      </c:catAx>
      <c:valAx>
        <c:axId val="4761032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4761029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Tabelle1!$B$1</c:f>
              <c:strCache>
                <c:ptCount val="1"/>
                <c:pt idx="0">
                  <c:v>Source Code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6BA2-4277-8AE7-BAD11F1AC3B6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6BA2-4277-8AE7-BAD11F1AC3B6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6BA2-4277-8AE7-BAD11F1AC3B6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fld id="{B1F77096-9F25-4E65-AFE4-534805C75E5A}" type="CATEGORYNAME">
                      <a:rPr lang="fr-FR"/>
                      <a:pPr/>
                      <a:t>[CATEGORY NAME]</a:t>
                    </a:fld>
                    <a:endParaRPr lang="fr-FR" baseline="0"/>
                  </a:p>
                  <a:p>
                    <a:fld id="{68905FC1-A2A2-417F-B86C-F098AE6347AA}" type="VALUE">
                      <a:rPr lang="fr-FR"/>
                      <a:pPr/>
                      <a:t>[VALUE]</a:t>
                    </a:fld>
                    <a:r>
                      <a:rPr lang="fr-FR"/>
                      <a:t> Lines</a:t>
                    </a:r>
                    <a:endParaRPr lang="fr-FR" baseline="0"/>
                  </a:p>
                  <a:p>
                    <a:fld id="{31C3D076-066A-434F-B7B1-827904139EC9}" type="PERCENTAGE">
                      <a:rPr lang="fr-FR"/>
                      <a:pPr/>
                      <a:t>[PERCENTAGE]</a:t>
                    </a:fld>
                    <a:endParaRPr lang="de-CH"/>
                  </a:p>
                </c:rich>
              </c:tx>
              <c:dLblPos val="outEnd"/>
              <c:showLegendKey val="0"/>
              <c:showVal val="1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6BA2-4277-8AE7-BAD11F1AC3B6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A1A544A1-20C7-4131-A21B-B262BCBBD602}" type="CATEGORYNAME">
                      <a:rPr lang="en-US"/>
                      <a:pPr/>
                      <a:t>[CATEGORY NAME]</a:t>
                    </a:fld>
                    <a:endParaRPr lang="en-US" baseline="0"/>
                  </a:p>
                  <a:p>
                    <a:fld id="{C75F53DD-B244-4A12-A396-0590718ACA06}" type="VALUE">
                      <a:rPr lang="en-US"/>
                      <a:pPr/>
                      <a:t>[VALUE]</a:t>
                    </a:fld>
                    <a:r>
                      <a:rPr lang="en-US"/>
                      <a:t> Lines</a:t>
                    </a:r>
                    <a:endParaRPr lang="en-US" baseline="0"/>
                  </a:p>
                  <a:p>
                    <a:fld id="{18D37F88-8321-4374-97EB-22FD10070A60}" type="PERCENTAGE">
                      <a:rPr lang="en-US"/>
                      <a:pPr/>
                      <a:t>[PERCENTAGE]</a:t>
                    </a:fld>
                    <a:endParaRPr lang="de-CH"/>
                  </a:p>
                </c:rich>
              </c:tx>
              <c:dLblPos val="outEnd"/>
              <c:showLegendKey val="0"/>
              <c:showVal val="1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6BA2-4277-8AE7-BAD11F1AC3B6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A9C89FBB-461D-49C4-9C0A-60A2F960430F}" type="CATEGORYNAME">
                      <a:rPr lang="en-US"/>
                      <a:pPr/>
                      <a:t>[CATEGORY NAME]</a:t>
                    </a:fld>
                    <a:endParaRPr lang="en-US" baseline="0"/>
                  </a:p>
                  <a:p>
                    <a:fld id="{B4C87032-0AD1-44EB-8EDA-54E8F0838986}" type="VALUE">
                      <a:rPr lang="en-US"/>
                      <a:pPr/>
                      <a:t>[VALUE]</a:t>
                    </a:fld>
                    <a:r>
                      <a:rPr lang="en-US"/>
                      <a:t> Lines</a:t>
                    </a:r>
                    <a:endParaRPr lang="en-US" baseline="0"/>
                  </a:p>
                  <a:p>
                    <a:fld id="{B7AAAE5C-2960-48CB-993C-23F003DBE9F1}" type="PERCENTAGE">
                      <a:rPr lang="en-US"/>
                      <a:pPr/>
                      <a:t>[PERCENTAGE]</a:t>
                    </a:fld>
                    <a:endParaRPr lang="de-CH"/>
                  </a:p>
                </c:rich>
              </c:tx>
              <c:dLblPos val="outEnd"/>
              <c:showLegendKey val="0"/>
              <c:showVal val="1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6BA2-4277-8AE7-BAD11F1AC3B6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Bahnschrift" panose="020B0502040204020203" pitchFamily="34" charset="0"/>
                    <a:ea typeface="+mn-ea"/>
                    <a:cs typeface="+mn-cs"/>
                  </a:defRPr>
                </a:pPr>
                <a:endParaRPr lang="de-DE"/>
              </a:p>
            </c:txPr>
            <c:dLblPos val="outEnd"/>
            <c:showLegendKey val="0"/>
            <c:showVal val="1"/>
            <c:showCatName val="1"/>
            <c:showSerName val="0"/>
            <c:showPercent val="1"/>
            <c:showBubbleSize val="0"/>
            <c:separator>
</c:separator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</c:ext>
            </c:extLst>
          </c:dLbls>
          <c:cat>
            <c:strRef>
              <c:f>Tabelle1!$A$2:$A$4</c:f>
              <c:strCache>
                <c:ptCount val="3"/>
                <c:pt idx="0">
                  <c:v>Java Code</c:v>
                </c:pt>
                <c:pt idx="1">
                  <c:v>Comments</c:v>
                </c:pt>
                <c:pt idx="2">
                  <c:v>Blank Lines</c:v>
                </c:pt>
              </c:strCache>
            </c:strRef>
          </c:cat>
          <c:val>
            <c:numRef>
              <c:f>Tabelle1!$B$2:$B$4</c:f>
              <c:numCache>
                <c:formatCode>General</c:formatCode>
                <c:ptCount val="3"/>
                <c:pt idx="0">
                  <c:v>2277</c:v>
                </c:pt>
                <c:pt idx="1">
                  <c:v>962</c:v>
                </c:pt>
                <c:pt idx="2">
                  <c:v>605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6BA2-4277-8AE7-BAD11F1AC3B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de-DE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wmf"/></Relationships>
</file>

<file path=ppt/media/image1.png>
</file>

<file path=ppt/media/image2.png>
</file>

<file path=ppt/media/image3.wmf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A885F4-A77B-4C7B-B916-FC6D09B141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9E459A6-AA45-4848-92B9-8B9BB4459B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2E696F9-AD84-4972-B8D1-7C0CEBBF0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43E4D-759E-4328-906E-E7079B9C10ED}" type="datetimeFigureOut">
              <a:rPr lang="de-CH" smtClean="0"/>
              <a:t>19.05.2019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F2F9C53-B29C-4394-9CF7-86C9FF0AB4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E58B0F3-F2C0-48A2-94D5-C632413F9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36E84-4D71-4002-8B12-B5BAC83B664F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571564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3E1BBE-3F70-4941-ABB4-E12DF997C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F747782-8829-4991-A7D4-A4AA028D78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3A988C1-D6A9-4369-8870-9C4B95B9C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43E4D-759E-4328-906E-E7079B9C10ED}" type="datetimeFigureOut">
              <a:rPr lang="de-CH" smtClean="0"/>
              <a:t>19.05.2019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3AC4AD5-5F52-4F75-84A6-76843D7A0C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B125DAE-32BB-4217-8264-34BFBFD14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36E84-4D71-4002-8B12-B5BAC83B664F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050100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E2E89CE3-CCD7-4E86-9EE9-84A8DB6B4B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D22332C7-8EEE-4E2C-8584-7EF5DAEB4D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7E1720C-2BF2-41C7-94D3-5535FB1F6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43E4D-759E-4328-906E-E7079B9C10ED}" type="datetimeFigureOut">
              <a:rPr lang="de-CH" smtClean="0"/>
              <a:t>19.05.2019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9C54826-7107-4BB6-BF9C-BCF44F446C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056C87F-DCF2-4E65-94AF-EA0884D53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36E84-4D71-4002-8B12-B5BAC83B664F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75281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A9C860-2B3F-4725-8E59-C744A0FEC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9BE5CD0-1455-45E3-851B-5DB8FF8354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175EFD6-3A1E-4A02-A8B2-BE9B4DABD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43E4D-759E-4328-906E-E7079B9C10ED}" type="datetimeFigureOut">
              <a:rPr lang="de-CH" smtClean="0"/>
              <a:t>19.05.2019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86CA0DB-CE80-44DC-BD87-724203031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4B49F39-09E9-4E05-B0CD-5A328EEE5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36E84-4D71-4002-8B12-B5BAC83B664F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036088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1B651A-26EA-49BC-AE85-78EE80595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9137FCE-D0D3-4B09-ABBC-00F3EB8A20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C1057B4-6837-4D24-9760-80D78B1692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43E4D-759E-4328-906E-E7079B9C10ED}" type="datetimeFigureOut">
              <a:rPr lang="de-CH" smtClean="0"/>
              <a:t>19.05.2019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D1E53ED-DF65-4B6F-B1AD-9839DB0D2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EA712E0-02A5-49F0-A50F-5CA89B463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36E84-4D71-4002-8B12-B5BAC83B664F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882343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DFC0C6-3E7C-48A9-9D1D-5D6FBBC5B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EB4CF3B-1402-4EE3-8C33-E3F0FD2E19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18B1652-4140-41CA-BB11-F9B1731DD9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E64042D-E9D1-48CC-BCBB-B806D390B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43E4D-759E-4328-906E-E7079B9C10ED}" type="datetimeFigureOut">
              <a:rPr lang="de-CH" smtClean="0"/>
              <a:t>19.05.2019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493D36D-A6D7-47F0-8C68-73F517B360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390B59F-F418-4E9D-AB55-BA2B01FA6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36E84-4D71-4002-8B12-B5BAC83B664F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934636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1B4B02-C97F-45AD-98F1-D3215B547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CEB0B0C-CAF0-4E3B-9DC7-394E9CB9A5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0CD861D-5254-4E89-89C9-0BCE9EC37F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ACD04F8-A896-4C9F-9B09-A961A2C10F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4BBC2F7-1713-4CEA-B2DA-61656D71DD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34D8960-DBB7-44F3-B539-21AC669717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43E4D-759E-4328-906E-E7079B9C10ED}" type="datetimeFigureOut">
              <a:rPr lang="de-CH" smtClean="0"/>
              <a:t>19.05.2019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4450A2BB-6928-4340-ADEB-23F2A5586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49E33DAF-E6BD-4602-B8A5-6B63E47BB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36E84-4D71-4002-8B12-B5BAC83B664F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341100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07F3C63-CF87-4359-A570-D2B3404FF5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DC554440-F332-4433-B513-D5119C8C8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43E4D-759E-4328-906E-E7079B9C10ED}" type="datetimeFigureOut">
              <a:rPr lang="de-CH" smtClean="0"/>
              <a:t>19.05.2019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F3945E8-8141-4716-8C07-890E4D0585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1D3F04B-AB5C-404E-A193-02BF5869FE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36E84-4D71-4002-8B12-B5BAC83B664F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790213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E5BF8C4A-DA8B-41FD-8294-3FC80F8A1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43E4D-759E-4328-906E-E7079B9C10ED}" type="datetimeFigureOut">
              <a:rPr lang="de-CH" smtClean="0"/>
              <a:t>19.05.2019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476D522-906C-4CD4-9584-C41810909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BEC92EF-2150-467B-80A5-3521B9409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36E84-4D71-4002-8B12-B5BAC83B664F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712873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782177-B0DB-4FE0-AA09-3405FEE33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C78F599-A24E-46DF-94C5-1A4B49A188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8F9F1BB-3999-4359-94EA-5DC1419A3A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3398662-ACAD-4347-855D-3E88912685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43E4D-759E-4328-906E-E7079B9C10ED}" type="datetimeFigureOut">
              <a:rPr lang="de-CH" smtClean="0"/>
              <a:t>19.05.2019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6AD4097-D034-48CB-86C5-BB36268B2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2AD61D6-9DDC-4FEB-BAFE-5761F4AE3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36E84-4D71-4002-8B12-B5BAC83B664F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946062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185602A-CF61-4F82-8CF6-BD54631F0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09C63F4E-D223-4298-827E-24F3D589AC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A904529-6618-478F-8718-9E0A549B7E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9B00929-A5BE-40F0-B880-8B67BC6D0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43E4D-759E-4328-906E-E7079B9C10ED}" type="datetimeFigureOut">
              <a:rPr lang="de-CH" smtClean="0"/>
              <a:t>19.05.2019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9081585-94C7-42F5-868B-B673FF0303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C385487-1772-4CD0-AF77-4B43207CB4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36E84-4D71-4002-8B12-B5BAC83B664F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636340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9A9874B9-4D33-49E0-A996-7EAC93BF9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26FB6D9-3955-457F-8671-E524C5BB31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4F57519-E108-4CE2-A157-88BE4C52A3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343E4D-759E-4328-906E-E7079B9C10ED}" type="datetimeFigureOut">
              <a:rPr lang="de-CH" smtClean="0"/>
              <a:t>19.05.2019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EA4F9E7-50D3-4922-A08D-9FF8FDDB39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1E5BC39-11DB-4736-BD13-B21799B07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336E84-4D71-4002-8B12-B5BAC83B664F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679707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image" Target="../media/image3.w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D0FBA9F4-E816-4510-B3F9-5CD285B6F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 dirty="0">
              <a:latin typeface="Bahnschrift" panose="020B0502040204020203" pitchFamily="34" charset="0"/>
            </a:endParaRPr>
          </a:p>
        </p:txBody>
      </p:sp>
      <p:pic>
        <p:nvPicPr>
          <p:cNvPr id="18" name="Content Placeholder 17">
            <a:extLst>
              <a:ext uri="{FF2B5EF4-FFF2-40B4-BE49-F238E27FC236}">
                <a16:creationId xmlns:a16="http://schemas.microsoft.com/office/drawing/2014/main" id="{D8125CFF-377D-46F9-A58F-1F7CE2D44E4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5668" y="220353"/>
            <a:ext cx="1808355" cy="1808355"/>
          </a:xfrm>
        </p:spPr>
      </p:pic>
      <p:pic>
        <p:nvPicPr>
          <p:cNvPr id="19" name="trailer">
            <a:hlinkClick r:id="" action="ppaction://media"/>
            <a:extLst>
              <a:ext uri="{FF2B5EF4-FFF2-40B4-BE49-F238E27FC236}">
                <a16:creationId xmlns:a16="http://schemas.microsoft.com/office/drawing/2014/main" id="{4349E1DF-4D7D-42A4-9B5C-096A3065005D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" y="0"/>
            <a:ext cx="12191433" cy="6858000"/>
          </a:xfrm>
        </p:spPr>
      </p:pic>
    </p:spTree>
    <p:extLst>
      <p:ext uri="{BB962C8B-B14F-4D97-AF65-F5344CB8AC3E}">
        <p14:creationId xmlns:p14="http://schemas.microsoft.com/office/powerpoint/2010/main" val="2582577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916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9207563-0476-43B6-81A3-E168B15CB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ahnschrift" panose="020B0502040204020203" pitchFamily="34" charset="0"/>
              </a:rPr>
              <a:t>Gruppe 3 - </a:t>
            </a:r>
            <a:r>
              <a:rPr lang="en-US" dirty="0" err="1">
                <a:latin typeface="Bahnschrift" panose="020B0502040204020203" pitchFamily="34" charset="0"/>
              </a:rPr>
              <a:t>Spezialitäten</a:t>
            </a:r>
            <a:endParaRPr lang="de-CH" dirty="0">
              <a:latin typeface="Bahnschrift" panose="020B0502040204020203" pitchFamily="34" charset="0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B82D836-2B26-43AF-9C64-5E83F2DD27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CH" dirty="0">
                <a:latin typeface="Bahnschrift" panose="020B0502040204020203" pitchFamily="34" charset="0"/>
              </a:rPr>
              <a:t>Practice Mode</a:t>
            </a:r>
          </a:p>
          <a:p>
            <a:endParaRPr lang="de-CH" dirty="0">
              <a:latin typeface="Bahnschrift" panose="020B0502040204020203" pitchFamily="34" charset="0"/>
            </a:endParaRPr>
          </a:p>
          <a:p>
            <a:r>
              <a:rPr lang="de-CH" dirty="0">
                <a:latin typeface="Bahnschrift" panose="020B0502040204020203" pitchFamily="34" charset="0"/>
              </a:rPr>
              <a:t>Website</a:t>
            </a:r>
          </a:p>
          <a:p>
            <a:pPr lvl="1"/>
            <a:r>
              <a:rPr lang="de-CH" dirty="0">
                <a:latin typeface="Bahnschrift" panose="020B0502040204020203" pitchFamily="34" charset="0"/>
              </a:rPr>
              <a:t>vectorracer.com</a:t>
            </a:r>
          </a:p>
          <a:p>
            <a:endParaRPr lang="de-CH" dirty="0">
              <a:latin typeface="Bahnschrift" panose="020B0502040204020203" pitchFamily="34" charset="0"/>
            </a:endParaRPr>
          </a:p>
          <a:p>
            <a:r>
              <a:rPr lang="de-CH" dirty="0">
                <a:latin typeface="Bahnschrift" panose="020B0502040204020203" pitchFamily="34" charset="0"/>
              </a:rPr>
              <a:t>Details</a:t>
            </a:r>
          </a:p>
          <a:p>
            <a:pPr lvl="1"/>
            <a:r>
              <a:rPr lang="de-CH" dirty="0">
                <a:latin typeface="Bahnschrift" panose="020B0502040204020203" pitchFamily="34" charset="0"/>
              </a:rPr>
              <a:t>Musik, SFX</a:t>
            </a:r>
          </a:p>
          <a:p>
            <a:pPr lvl="1"/>
            <a:r>
              <a:rPr lang="de-CH" dirty="0">
                <a:latin typeface="Bahnschrift" panose="020B0502040204020203" pitchFamily="34" charset="0"/>
              </a:rPr>
              <a:t>Auf Kosten einiger Achievements</a:t>
            </a:r>
          </a:p>
          <a:p>
            <a:pPr lvl="2"/>
            <a:r>
              <a:rPr lang="de-CH" dirty="0" err="1">
                <a:latin typeface="Bahnschrift" panose="020B0502040204020203" pitchFamily="34" charset="0"/>
              </a:rPr>
              <a:t>JUnit</a:t>
            </a:r>
            <a:r>
              <a:rPr lang="de-CH" dirty="0">
                <a:latin typeface="Bahnschrift" panose="020B0502040204020203" pitchFamily="34" charset="0"/>
              </a:rPr>
              <a:t> Tests</a:t>
            </a:r>
          </a:p>
          <a:p>
            <a:endParaRPr lang="de-CH" dirty="0">
              <a:latin typeface="Bahnschrift" panose="020B0502040204020203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B30D36-AC5F-4938-B788-5B647A30C6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8964" y="111512"/>
            <a:ext cx="1349671" cy="1349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236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Tabella 6">
            <a:extLst>
              <a:ext uri="{FF2B5EF4-FFF2-40B4-BE49-F238E27FC236}">
                <a16:creationId xmlns:a16="http://schemas.microsoft.com/office/drawing/2014/main" id="{333C86AF-F2E4-4C50-AB51-2364D480C8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0220221"/>
              </p:ext>
            </p:extLst>
          </p:nvPr>
        </p:nvGraphicFramePr>
        <p:xfrm>
          <a:off x="674782" y="1727756"/>
          <a:ext cx="10842436" cy="4868115"/>
        </p:xfrm>
        <a:graphic>
          <a:graphicData uri="http://schemas.openxmlformats.org/drawingml/2006/table">
            <a:tbl>
              <a:tblPr firstRow="1" bandRow="1">
                <a:tableStyleId>{74C1A8A3-306A-4EB7-A6B1-4F7E0EB9C5D6}</a:tableStyleId>
              </a:tblPr>
              <a:tblGrid>
                <a:gridCol w="5421218">
                  <a:extLst>
                    <a:ext uri="{9D8B030D-6E8A-4147-A177-3AD203B41FA5}">
                      <a16:colId xmlns:a16="http://schemas.microsoft.com/office/drawing/2014/main" val="2661023848"/>
                    </a:ext>
                  </a:extLst>
                </a:gridCol>
                <a:gridCol w="5421218">
                  <a:extLst>
                    <a:ext uri="{9D8B030D-6E8A-4147-A177-3AD203B41FA5}">
                      <a16:colId xmlns:a16="http://schemas.microsoft.com/office/drawing/2014/main" val="877168920"/>
                    </a:ext>
                  </a:extLst>
                </a:gridCol>
              </a:tblGrid>
              <a:tr h="973623">
                <a:tc>
                  <a:txBody>
                    <a:bodyPr/>
                    <a:lstStyle/>
                    <a:p>
                      <a:pPr algn="ctr"/>
                      <a:endParaRPr lang="it-CH" sz="2800" dirty="0">
                        <a:latin typeface="Bahnschrift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it-CH" sz="2800" dirty="0">
                        <a:latin typeface="Bahnschrift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3273851"/>
                  </a:ext>
                </a:extLst>
              </a:tr>
              <a:tr h="973623">
                <a:tc>
                  <a:txBody>
                    <a:bodyPr/>
                    <a:lstStyle/>
                    <a:p>
                      <a:pPr algn="l"/>
                      <a:r>
                        <a:rPr lang="it-CH" sz="2000" dirty="0" err="1">
                          <a:latin typeface="Bahnschrift" panose="020B0502040204020203" pitchFamily="34" charset="0"/>
                        </a:rPr>
                        <a:t>Projektplanung</a:t>
                      </a:r>
                      <a:endParaRPr lang="it-CH" sz="2000" dirty="0">
                        <a:latin typeface="Bahnschrift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t-CH" dirty="0">
                        <a:latin typeface="Bahnschrift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373693"/>
                  </a:ext>
                </a:extLst>
              </a:tr>
              <a:tr h="973623">
                <a:tc>
                  <a:txBody>
                    <a:bodyPr/>
                    <a:lstStyle/>
                    <a:p>
                      <a:r>
                        <a:rPr lang="it-CH" sz="2000" dirty="0" err="1">
                          <a:latin typeface="Bahnschrift" panose="020B0502040204020203" pitchFamily="34" charset="0"/>
                        </a:rPr>
                        <a:t>Technologien</a:t>
                      </a:r>
                      <a:endParaRPr lang="it-CH" sz="2000" dirty="0">
                        <a:latin typeface="Bahnschrift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t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8943904"/>
                  </a:ext>
                </a:extLst>
              </a:tr>
              <a:tr h="973623">
                <a:tc>
                  <a:txBody>
                    <a:bodyPr/>
                    <a:lstStyle/>
                    <a:p>
                      <a:r>
                        <a:rPr lang="it-CH" sz="2000" dirty="0" err="1">
                          <a:latin typeface="Bahnschrift" panose="020B0502040204020203" pitchFamily="34" charset="0"/>
                        </a:rPr>
                        <a:t>Spezialitäten</a:t>
                      </a:r>
                      <a:endParaRPr lang="it-CH" sz="2000" dirty="0">
                        <a:latin typeface="Bahnschrift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t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1414271"/>
                  </a:ext>
                </a:extLst>
              </a:tr>
              <a:tr h="973623">
                <a:tc>
                  <a:txBody>
                    <a:bodyPr/>
                    <a:lstStyle/>
                    <a:p>
                      <a:endParaRPr lang="it-CH" dirty="0">
                        <a:latin typeface="Bahnschrift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t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5441317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1D2C2218-7619-4CB3-9AF6-35ACB562C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Bahnschrift" panose="020B0502040204020203" pitchFamily="34" charset="0"/>
              </a:rPr>
              <a:t>Lessons Learned</a:t>
            </a:r>
            <a:endParaRPr lang="de-CH" dirty="0">
              <a:latin typeface="Bahnschrift" panose="020B0502040204020203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BF110F6-236C-45D5-9A5E-9E3BCD7DDC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8964" y="111512"/>
            <a:ext cx="1349671" cy="134967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F02D8B1-36AF-4ACF-975E-0DA5D71FED2F}"/>
              </a:ext>
            </a:extLst>
          </p:cNvPr>
          <p:cNvSpPr txBox="1"/>
          <p:nvPr/>
        </p:nvSpPr>
        <p:spPr>
          <a:xfrm>
            <a:off x="674782" y="1786620"/>
            <a:ext cx="1371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bg1"/>
                </a:solidFill>
                <a:latin typeface="Bahnschrift" panose="020B0502040204020203" pitchFamily="34" charset="0"/>
              </a:rPr>
              <a:t>Thema</a:t>
            </a:r>
            <a:endParaRPr lang="de-CH" sz="24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EFB915F-9755-4B20-ABB0-5D387F4728A3}"/>
              </a:ext>
            </a:extLst>
          </p:cNvPr>
          <p:cNvSpPr txBox="1"/>
          <p:nvPr/>
        </p:nvSpPr>
        <p:spPr>
          <a:xfrm>
            <a:off x="6095999" y="1793662"/>
            <a:ext cx="10550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bg1"/>
                </a:solidFill>
                <a:latin typeface="Bahnschrift" panose="020B0502040204020203" pitchFamily="34" charset="0"/>
              </a:rPr>
              <a:t>Fazit</a:t>
            </a:r>
            <a:endParaRPr lang="de-CH" sz="24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3C496D-FE7C-45CB-AE2D-CF3C03595C12}"/>
              </a:ext>
            </a:extLst>
          </p:cNvPr>
          <p:cNvSpPr txBox="1"/>
          <p:nvPr/>
        </p:nvSpPr>
        <p:spPr>
          <a:xfrm>
            <a:off x="6095999" y="2719276"/>
            <a:ext cx="32824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CH" sz="2000" dirty="0" err="1">
                <a:latin typeface="Bahnschrift" panose="020B0502040204020203" pitchFamily="34" charset="0"/>
              </a:rPr>
              <a:t>Gröberer</a:t>
            </a:r>
            <a:r>
              <a:rPr lang="it-CH" sz="2000" dirty="0">
                <a:latin typeface="Bahnschrift" panose="020B0502040204020203" pitchFamily="34" charset="0"/>
              </a:rPr>
              <a:t> </a:t>
            </a:r>
            <a:r>
              <a:rPr lang="it-CH" sz="2000" dirty="0" err="1">
                <a:latin typeface="Bahnschrift" panose="020B0502040204020203" pitchFamily="34" charset="0"/>
              </a:rPr>
              <a:t>Projektplan</a:t>
            </a:r>
            <a:r>
              <a:rPr lang="it-CH" sz="2000" dirty="0">
                <a:latin typeface="Bahnschrift" panose="020B0502040204020203" pitchFamily="34" charset="0"/>
              </a:rPr>
              <a:t> </a:t>
            </a:r>
          </a:p>
          <a:p>
            <a:endParaRPr lang="de-CH"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88FE8E-7CA4-4648-A736-2865EED95465}"/>
              </a:ext>
            </a:extLst>
          </p:cNvPr>
          <p:cNvSpPr txBox="1"/>
          <p:nvPr/>
        </p:nvSpPr>
        <p:spPr>
          <a:xfrm>
            <a:off x="6095999" y="3799639"/>
            <a:ext cx="44399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CH" sz="2000" dirty="0" err="1">
                <a:latin typeface="Bahnschrift" panose="020B0502040204020203" pitchFamily="34" charset="0"/>
              </a:rPr>
              <a:t>Umgang</a:t>
            </a:r>
            <a:r>
              <a:rPr lang="it-CH" sz="2000" dirty="0">
                <a:latin typeface="Bahnschrift" panose="020B0502040204020203" pitchFamily="34" charset="0"/>
              </a:rPr>
              <a:t> </a:t>
            </a:r>
            <a:r>
              <a:rPr lang="it-CH" sz="2000" dirty="0" err="1">
                <a:latin typeface="Bahnschrift" panose="020B0502040204020203" pitchFamily="34" charset="0"/>
              </a:rPr>
              <a:t>mit</a:t>
            </a:r>
            <a:r>
              <a:rPr lang="it-CH" sz="2000" dirty="0">
                <a:latin typeface="Bahnschrift" panose="020B0502040204020203" pitchFamily="34" charset="0"/>
              </a:rPr>
              <a:t> </a:t>
            </a:r>
            <a:r>
              <a:rPr lang="it-CH" sz="2000" dirty="0" err="1">
                <a:latin typeface="Bahnschrift" panose="020B0502040204020203" pitchFamily="34" charset="0"/>
              </a:rPr>
              <a:t>Gradle</a:t>
            </a:r>
            <a:r>
              <a:rPr lang="it-CH" sz="2000" dirty="0">
                <a:latin typeface="Bahnschrift" panose="020B0502040204020203" pitchFamily="34" charset="0"/>
              </a:rPr>
              <a:t> </a:t>
            </a:r>
            <a:r>
              <a:rPr lang="it-CH" sz="2000" dirty="0" err="1">
                <a:latin typeface="Bahnschrift" panose="020B0502040204020203" pitchFamily="34" charset="0"/>
              </a:rPr>
              <a:t>nützlich</a:t>
            </a:r>
            <a:endParaRPr lang="it-CH" sz="2000" dirty="0">
              <a:latin typeface="Bahnschrift" panose="020B0502040204020203" pitchFamily="34" charset="0"/>
            </a:endParaRPr>
          </a:p>
          <a:p>
            <a:endParaRPr lang="de-CH" sz="2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6C209D-6B2A-41D7-8BDF-4CC8146FF66A}"/>
              </a:ext>
            </a:extLst>
          </p:cNvPr>
          <p:cNvSpPr txBox="1"/>
          <p:nvPr/>
        </p:nvSpPr>
        <p:spPr>
          <a:xfrm>
            <a:off x="6096002" y="4724354"/>
            <a:ext cx="44399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CH" sz="2000" dirty="0" err="1">
                <a:latin typeface="Bahnschrift" panose="020B0502040204020203" pitchFamily="34" charset="0"/>
              </a:rPr>
              <a:t>Achievements</a:t>
            </a:r>
            <a:r>
              <a:rPr lang="it-CH" sz="2000" dirty="0">
                <a:latin typeface="Bahnschrift" panose="020B0502040204020203" pitchFamily="34" charset="0"/>
              </a:rPr>
              <a:t> </a:t>
            </a:r>
            <a:r>
              <a:rPr lang="it-CH" sz="2000" dirty="0" err="1">
                <a:latin typeface="Bahnschrift" panose="020B0502040204020203" pitchFamily="34" charset="0"/>
              </a:rPr>
              <a:t>aren’t</a:t>
            </a:r>
            <a:r>
              <a:rPr lang="it-CH" sz="2000" dirty="0">
                <a:latin typeface="Bahnschrift" panose="020B0502040204020203" pitchFamily="34" charset="0"/>
              </a:rPr>
              <a:t> </a:t>
            </a:r>
            <a:r>
              <a:rPr lang="it-CH" sz="2000" dirty="0" err="1">
                <a:latin typeface="Bahnschrift" panose="020B0502040204020203" pitchFamily="34" charset="0"/>
              </a:rPr>
              <a:t>everything</a:t>
            </a:r>
            <a:endParaRPr lang="it-CH" sz="2000" dirty="0">
              <a:latin typeface="Bahnschrift" panose="020B0502040204020203" pitchFamily="34" charset="0"/>
            </a:endParaRPr>
          </a:p>
          <a:p>
            <a:endParaRPr lang="de-CH" sz="2000" dirty="0"/>
          </a:p>
        </p:txBody>
      </p:sp>
    </p:spTree>
    <p:extLst>
      <p:ext uri="{BB962C8B-B14F-4D97-AF65-F5344CB8AC3E}">
        <p14:creationId xmlns:p14="http://schemas.microsoft.com/office/powerpoint/2010/main" val="1702686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9207563-0476-43B6-81A3-E168B15CB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Bahnschrift" panose="020B0502040204020203" pitchFamily="34" charset="0"/>
              </a:rPr>
              <a:t>Qualitätssicherung</a:t>
            </a:r>
            <a:endParaRPr lang="de-CH" dirty="0">
              <a:latin typeface="Bahnschrift" panose="020B0502040204020203" pitchFamily="34" charset="0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B82D836-2B26-43AF-9C64-5E83F2DD27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CH" dirty="0" err="1">
                <a:latin typeface="Bahnschrift" panose="020B0502040204020203" pitchFamily="34" charset="0"/>
              </a:rPr>
              <a:t>JUnit</a:t>
            </a:r>
            <a:r>
              <a:rPr lang="de-CH" dirty="0">
                <a:latin typeface="Bahnschrift" panose="020B0502040204020203" pitchFamily="34" charset="0"/>
              </a:rPr>
              <a:t> Tests</a:t>
            </a:r>
          </a:p>
          <a:p>
            <a:pPr lvl="1"/>
            <a:r>
              <a:rPr lang="de-CH" dirty="0">
                <a:latin typeface="Bahnschrift" panose="020B0502040204020203" pitchFamily="34" charset="0"/>
              </a:rPr>
              <a:t>Nicht so ausführlich wie gewollt</a:t>
            </a:r>
          </a:p>
          <a:p>
            <a:pPr lvl="1"/>
            <a:r>
              <a:rPr lang="de-CH" dirty="0">
                <a:latin typeface="Bahnschrift" panose="020B0502040204020203" pitchFamily="34" charset="0"/>
              </a:rPr>
              <a:t>Praktisches Testen</a:t>
            </a:r>
          </a:p>
          <a:p>
            <a:endParaRPr lang="de-CH" dirty="0">
              <a:latin typeface="Bahnschrift" panose="020B0502040204020203" pitchFamily="34" charset="0"/>
            </a:endParaRPr>
          </a:p>
          <a:p>
            <a:r>
              <a:rPr lang="de-CH" dirty="0">
                <a:latin typeface="Bahnschrift" panose="020B0502040204020203" pitchFamily="34" charset="0"/>
              </a:rPr>
              <a:t>Pair Programming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B30D36-AC5F-4938-B788-5B647A30C6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8964" y="111512"/>
            <a:ext cx="1349671" cy="1349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7577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1148E-1BB9-43AF-BC15-F411586CDF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/>
          </a:p>
        </p:txBody>
      </p:sp>
      <p:graphicFrame>
        <p:nvGraphicFramePr>
          <p:cNvPr id="4" name="Diagramm 5">
            <a:extLst>
              <a:ext uri="{FF2B5EF4-FFF2-40B4-BE49-F238E27FC236}">
                <a16:creationId xmlns:a16="http://schemas.microsoft.com/office/drawing/2014/main" id="{BA462D99-589E-4D89-87A6-96D98BAD8ED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624955"/>
              </p:ext>
            </p:extLst>
          </p:nvPr>
        </p:nvGraphicFramePr>
        <p:xfrm>
          <a:off x="696856" y="453900"/>
          <a:ext cx="10656944" cy="62165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BB15CA7C-6845-4C9D-9A9A-5C8F5E8F53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8964" y="111512"/>
            <a:ext cx="1349671" cy="1349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1904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9207563-0476-43B6-81A3-E168B15CB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Bahnschrift" panose="020B0502040204020203" pitchFamily="34" charset="0"/>
              </a:rPr>
              <a:t>Qualitätssicherung</a:t>
            </a:r>
            <a:endParaRPr lang="de-CH" dirty="0">
              <a:latin typeface="Bahnschrift" panose="020B0502040204020203" pitchFamily="34" charset="0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B82D836-2B26-43AF-9C64-5E83F2DD27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CH" dirty="0" err="1">
                <a:latin typeface="Bahnschrift" panose="020B0502040204020203" pitchFamily="34" charset="0"/>
              </a:rPr>
              <a:t>JUnit</a:t>
            </a:r>
            <a:r>
              <a:rPr lang="de-CH" dirty="0">
                <a:latin typeface="Bahnschrift" panose="020B0502040204020203" pitchFamily="34" charset="0"/>
              </a:rPr>
              <a:t> Tests</a:t>
            </a:r>
          </a:p>
          <a:p>
            <a:pPr lvl="1"/>
            <a:r>
              <a:rPr lang="de-CH" dirty="0">
                <a:latin typeface="Bahnschrift" panose="020B0502040204020203" pitchFamily="34" charset="0"/>
              </a:rPr>
              <a:t>Nicht so ausführlich wie gewollt</a:t>
            </a:r>
          </a:p>
          <a:p>
            <a:pPr lvl="1"/>
            <a:r>
              <a:rPr lang="de-CH" dirty="0">
                <a:latin typeface="Bahnschrift" panose="020B0502040204020203" pitchFamily="34" charset="0"/>
              </a:rPr>
              <a:t>Praktisches Testen</a:t>
            </a:r>
          </a:p>
          <a:p>
            <a:endParaRPr lang="de-CH" dirty="0">
              <a:latin typeface="Bahnschrift" panose="020B0502040204020203" pitchFamily="34" charset="0"/>
            </a:endParaRPr>
          </a:p>
          <a:p>
            <a:r>
              <a:rPr lang="de-CH" dirty="0">
                <a:latin typeface="Bahnschrift" panose="020B0502040204020203" pitchFamily="34" charset="0"/>
              </a:rPr>
              <a:t>Pair Programming</a:t>
            </a:r>
          </a:p>
          <a:p>
            <a:pPr lvl="1"/>
            <a:r>
              <a:rPr lang="de-CH" dirty="0">
                <a:latin typeface="Bahnschrift" panose="020B0502040204020203" pitchFamily="34" charset="0"/>
              </a:rPr>
              <a:t>Ressourcenmangel</a:t>
            </a:r>
          </a:p>
          <a:p>
            <a:pPr marL="457200" lvl="1" indent="0">
              <a:buNone/>
            </a:pPr>
            <a:endParaRPr lang="de-CH" dirty="0">
              <a:latin typeface="Bahnschrift" panose="020B0502040204020203" pitchFamily="34" charset="0"/>
            </a:endParaRPr>
          </a:p>
          <a:p>
            <a:r>
              <a:rPr lang="de-CH" dirty="0">
                <a:latin typeface="Bahnschrift" panose="020B0502040204020203" pitchFamily="34" charset="0"/>
              </a:rPr>
              <a:t>Javadoc</a:t>
            </a:r>
          </a:p>
          <a:p>
            <a:pPr lvl="1"/>
            <a:r>
              <a:rPr lang="de-CH" dirty="0">
                <a:latin typeface="Bahnschrift" panose="020B0502040204020203" pitchFamily="34" charset="0"/>
              </a:rPr>
              <a:t>Ausführlich und nützlich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B30D36-AC5F-4938-B788-5B647A30C6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8964" y="111512"/>
            <a:ext cx="1349671" cy="1349671"/>
          </a:xfrm>
          <a:prstGeom prst="rect">
            <a:avLst/>
          </a:prstGeom>
        </p:spPr>
      </p:pic>
      <p:graphicFrame>
        <p:nvGraphicFramePr>
          <p:cNvPr id="5" name="Diagramm 1">
            <a:extLst>
              <a:ext uri="{FF2B5EF4-FFF2-40B4-BE49-F238E27FC236}">
                <a16:creationId xmlns:a16="http://schemas.microsoft.com/office/drawing/2014/main" id="{609CD2BE-D545-4F3F-AD53-3C210ABF48F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51531521"/>
              </p:ext>
            </p:extLst>
          </p:nvPr>
        </p:nvGraphicFramePr>
        <p:xfrm>
          <a:off x="5925668" y="1648968"/>
          <a:ext cx="6102967" cy="35600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416688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9207563-0476-43B6-81A3-E168B15CB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Bahnschrift" panose="020B0502040204020203" pitchFamily="34" charset="0"/>
              </a:rPr>
              <a:t>Qualitätssicherung</a:t>
            </a:r>
            <a:endParaRPr lang="de-CH" dirty="0">
              <a:latin typeface="Bahnschrift" panose="020B0502040204020203" pitchFamily="34" charset="0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B82D836-2B26-43AF-9C64-5E83F2DD27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CH" dirty="0">
                <a:latin typeface="Bahnschrift" panose="020B0502040204020203" pitchFamily="34" charset="0"/>
              </a:rPr>
              <a:t>Profiler</a:t>
            </a:r>
          </a:p>
          <a:p>
            <a:pPr lvl="1"/>
            <a:r>
              <a:rPr lang="de-CH" dirty="0">
                <a:latin typeface="Bahnschrift" panose="020B0502040204020203" pitchFamily="34" charset="0"/>
              </a:rPr>
              <a:t>Beinahe irrelevante Analysen</a:t>
            </a:r>
          </a:p>
          <a:p>
            <a:endParaRPr lang="de-CH" dirty="0">
              <a:latin typeface="Bahnschrift" panose="020B0502040204020203" pitchFamily="34" charset="0"/>
            </a:endParaRPr>
          </a:p>
          <a:p>
            <a:r>
              <a:rPr lang="de-CH" dirty="0">
                <a:latin typeface="Bahnschrift" panose="020B0502040204020203" pitchFamily="34" charset="0"/>
              </a:rPr>
              <a:t>Code Review</a:t>
            </a:r>
          </a:p>
          <a:p>
            <a:pPr lvl="1"/>
            <a:r>
              <a:rPr lang="de-CH" dirty="0">
                <a:latin typeface="Bahnschrift" panose="020B0502040204020203" pitchFamily="34" charset="0"/>
              </a:rPr>
              <a:t>Always </a:t>
            </a:r>
            <a:r>
              <a:rPr lang="de-CH" dirty="0" err="1">
                <a:latin typeface="Bahnschrift" panose="020B0502040204020203" pitchFamily="34" charset="0"/>
              </a:rPr>
              <a:t>up</a:t>
            </a:r>
            <a:r>
              <a:rPr lang="de-CH" dirty="0">
                <a:latin typeface="Bahnschrift" panose="020B0502040204020203" pitchFamily="34" charset="0"/>
              </a:rPr>
              <a:t>-</a:t>
            </a:r>
            <a:r>
              <a:rPr lang="de-CH" dirty="0" err="1">
                <a:latin typeface="Bahnschrift" panose="020B0502040204020203" pitchFamily="34" charset="0"/>
              </a:rPr>
              <a:t>to</a:t>
            </a:r>
            <a:r>
              <a:rPr lang="de-CH" dirty="0">
                <a:latin typeface="Bahnschrift" panose="020B0502040204020203" pitchFamily="34" charset="0"/>
              </a:rPr>
              <a:t>-date</a:t>
            </a:r>
          </a:p>
          <a:p>
            <a:pPr lvl="1"/>
            <a:r>
              <a:rPr lang="de-CH" dirty="0">
                <a:latin typeface="Bahnschrift" panose="020B0502040204020203" pitchFamily="34" charset="0"/>
              </a:rPr>
              <a:t>Sehr nützlich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B30D36-AC5F-4938-B788-5B647A30C6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8964" y="111512"/>
            <a:ext cx="1349671" cy="1349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248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C2218-7619-4CB3-9AF6-35ACB562C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Bahnschrift" panose="020B0502040204020203" pitchFamily="34" charset="0"/>
              </a:rPr>
              <a:t>Lessons Learned</a:t>
            </a:r>
            <a:endParaRPr lang="de-CH" dirty="0">
              <a:latin typeface="Bahnschrift" panose="020B0502040204020203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BF110F6-236C-45D5-9A5E-9E3BCD7DDC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8964" y="111512"/>
            <a:ext cx="1349671" cy="1349671"/>
          </a:xfrm>
          <a:prstGeom prst="rect">
            <a:avLst/>
          </a:prstGeom>
        </p:spPr>
      </p:pic>
      <p:graphicFrame>
        <p:nvGraphicFramePr>
          <p:cNvPr id="14" name="Tabella 6">
            <a:extLst>
              <a:ext uri="{FF2B5EF4-FFF2-40B4-BE49-F238E27FC236}">
                <a16:creationId xmlns:a16="http://schemas.microsoft.com/office/drawing/2014/main" id="{015FE5AD-29ED-4679-945A-28B8F6E533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1827836"/>
              </p:ext>
            </p:extLst>
          </p:nvPr>
        </p:nvGraphicFramePr>
        <p:xfrm>
          <a:off x="674782" y="1727756"/>
          <a:ext cx="10842436" cy="4868115"/>
        </p:xfrm>
        <a:graphic>
          <a:graphicData uri="http://schemas.openxmlformats.org/drawingml/2006/table">
            <a:tbl>
              <a:tblPr firstRow="1" bandRow="1">
                <a:tableStyleId>{74C1A8A3-306A-4EB7-A6B1-4F7E0EB9C5D6}</a:tableStyleId>
              </a:tblPr>
              <a:tblGrid>
                <a:gridCol w="5421218">
                  <a:extLst>
                    <a:ext uri="{9D8B030D-6E8A-4147-A177-3AD203B41FA5}">
                      <a16:colId xmlns:a16="http://schemas.microsoft.com/office/drawing/2014/main" val="2661023848"/>
                    </a:ext>
                  </a:extLst>
                </a:gridCol>
                <a:gridCol w="5421218">
                  <a:extLst>
                    <a:ext uri="{9D8B030D-6E8A-4147-A177-3AD203B41FA5}">
                      <a16:colId xmlns:a16="http://schemas.microsoft.com/office/drawing/2014/main" val="877168920"/>
                    </a:ext>
                  </a:extLst>
                </a:gridCol>
              </a:tblGrid>
              <a:tr h="973623">
                <a:tc>
                  <a:txBody>
                    <a:bodyPr/>
                    <a:lstStyle/>
                    <a:p>
                      <a:pPr algn="ctr"/>
                      <a:endParaRPr lang="it-CH" sz="2800" dirty="0">
                        <a:latin typeface="Bahnschrift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it-CH" sz="2800" dirty="0">
                        <a:latin typeface="Bahnschrift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3273851"/>
                  </a:ext>
                </a:extLst>
              </a:tr>
              <a:tr h="973623">
                <a:tc>
                  <a:txBody>
                    <a:bodyPr/>
                    <a:lstStyle/>
                    <a:p>
                      <a:pPr algn="l"/>
                      <a:r>
                        <a:rPr lang="it-CH" sz="2000" dirty="0" err="1">
                          <a:latin typeface="Bahnschrift" panose="020B0502040204020203" pitchFamily="34" charset="0"/>
                        </a:rPr>
                        <a:t>Projektplanung</a:t>
                      </a:r>
                      <a:endParaRPr lang="it-CH" sz="2000" dirty="0">
                        <a:latin typeface="Bahnschrift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t-CH" dirty="0">
                        <a:latin typeface="Bahnschrift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373693"/>
                  </a:ext>
                </a:extLst>
              </a:tr>
              <a:tr h="973623">
                <a:tc>
                  <a:txBody>
                    <a:bodyPr/>
                    <a:lstStyle/>
                    <a:p>
                      <a:r>
                        <a:rPr lang="it-CH" sz="2000" dirty="0" err="1">
                          <a:latin typeface="Bahnschrift" panose="020B0502040204020203" pitchFamily="34" charset="0"/>
                        </a:rPr>
                        <a:t>Technologien</a:t>
                      </a:r>
                      <a:endParaRPr lang="it-CH" sz="2000" dirty="0">
                        <a:latin typeface="Bahnschrift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t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8943904"/>
                  </a:ext>
                </a:extLst>
              </a:tr>
              <a:tr h="973623">
                <a:tc>
                  <a:txBody>
                    <a:bodyPr/>
                    <a:lstStyle/>
                    <a:p>
                      <a:r>
                        <a:rPr lang="it-CH" sz="2000" dirty="0" err="1">
                          <a:latin typeface="Bahnschrift" panose="020B0502040204020203" pitchFamily="34" charset="0"/>
                        </a:rPr>
                        <a:t>Spezialitäten</a:t>
                      </a:r>
                      <a:endParaRPr lang="it-CH" sz="2000" dirty="0">
                        <a:latin typeface="Bahnschrift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t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1414271"/>
                  </a:ext>
                </a:extLst>
              </a:tr>
              <a:tr h="973623">
                <a:tc>
                  <a:txBody>
                    <a:bodyPr/>
                    <a:lstStyle/>
                    <a:p>
                      <a:r>
                        <a:rPr lang="it-CH" sz="2000" dirty="0" err="1">
                          <a:latin typeface="Bahnschrift" panose="020B0502040204020203" pitchFamily="34" charset="0"/>
                        </a:rPr>
                        <a:t>Qualitätssicherung</a:t>
                      </a:r>
                      <a:endParaRPr lang="it-CH" dirty="0">
                        <a:latin typeface="Bahnschrift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t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5441317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F02D8B1-36AF-4ACF-975E-0DA5D71FED2F}"/>
              </a:ext>
            </a:extLst>
          </p:cNvPr>
          <p:cNvSpPr txBox="1"/>
          <p:nvPr/>
        </p:nvSpPr>
        <p:spPr>
          <a:xfrm>
            <a:off x="674782" y="1787792"/>
            <a:ext cx="1371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bg1"/>
                </a:solidFill>
                <a:latin typeface="Bahnschrift" panose="020B0502040204020203" pitchFamily="34" charset="0"/>
              </a:rPr>
              <a:t>Thema</a:t>
            </a:r>
            <a:endParaRPr lang="de-CH" sz="24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EFB915F-9755-4B20-ABB0-5D387F4728A3}"/>
              </a:ext>
            </a:extLst>
          </p:cNvPr>
          <p:cNvSpPr txBox="1"/>
          <p:nvPr/>
        </p:nvSpPr>
        <p:spPr>
          <a:xfrm>
            <a:off x="5861535" y="1768672"/>
            <a:ext cx="10550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bg1"/>
                </a:solidFill>
                <a:latin typeface="Bahnschrift" panose="020B0502040204020203" pitchFamily="34" charset="0"/>
              </a:rPr>
              <a:t>Fazit</a:t>
            </a:r>
            <a:endParaRPr lang="de-CH" sz="24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3C496D-FE7C-45CB-AE2D-CF3C03595C12}"/>
              </a:ext>
            </a:extLst>
          </p:cNvPr>
          <p:cNvSpPr txBox="1"/>
          <p:nvPr/>
        </p:nvSpPr>
        <p:spPr>
          <a:xfrm>
            <a:off x="5861535" y="2721114"/>
            <a:ext cx="32824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CH" sz="2000" dirty="0" err="1">
                <a:latin typeface="Bahnschrift" panose="020B0502040204020203" pitchFamily="34" charset="0"/>
              </a:rPr>
              <a:t>Gröberer</a:t>
            </a:r>
            <a:r>
              <a:rPr lang="it-CH" sz="2000" dirty="0">
                <a:latin typeface="Bahnschrift" panose="020B0502040204020203" pitchFamily="34" charset="0"/>
              </a:rPr>
              <a:t> </a:t>
            </a:r>
            <a:r>
              <a:rPr lang="it-CH" sz="2000" dirty="0" err="1">
                <a:latin typeface="Bahnschrift" panose="020B0502040204020203" pitchFamily="34" charset="0"/>
              </a:rPr>
              <a:t>Projektplan</a:t>
            </a:r>
            <a:r>
              <a:rPr lang="it-CH" sz="2000" dirty="0">
                <a:latin typeface="Bahnschrift" panose="020B0502040204020203" pitchFamily="34" charset="0"/>
              </a:rPr>
              <a:t> </a:t>
            </a:r>
          </a:p>
          <a:p>
            <a:endParaRPr lang="de-CH"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88FE8E-7CA4-4648-A736-2865EED95465}"/>
              </a:ext>
            </a:extLst>
          </p:cNvPr>
          <p:cNvSpPr txBox="1"/>
          <p:nvPr/>
        </p:nvSpPr>
        <p:spPr>
          <a:xfrm>
            <a:off x="5861535" y="3686384"/>
            <a:ext cx="44399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CH" sz="2000" dirty="0" err="1">
                <a:latin typeface="Bahnschrift" panose="020B0502040204020203" pitchFamily="34" charset="0"/>
              </a:rPr>
              <a:t>Umgang</a:t>
            </a:r>
            <a:r>
              <a:rPr lang="it-CH" sz="2000" dirty="0">
                <a:latin typeface="Bahnschrift" panose="020B0502040204020203" pitchFamily="34" charset="0"/>
              </a:rPr>
              <a:t> </a:t>
            </a:r>
            <a:r>
              <a:rPr lang="it-CH" sz="2000" dirty="0" err="1">
                <a:latin typeface="Bahnschrift" panose="020B0502040204020203" pitchFamily="34" charset="0"/>
              </a:rPr>
              <a:t>mit</a:t>
            </a:r>
            <a:r>
              <a:rPr lang="it-CH" sz="2000" dirty="0">
                <a:latin typeface="Bahnschrift" panose="020B0502040204020203" pitchFamily="34" charset="0"/>
              </a:rPr>
              <a:t> </a:t>
            </a:r>
            <a:r>
              <a:rPr lang="it-CH" sz="2000" dirty="0" err="1">
                <a:latin typeface="Bahnschrift" panose="020B0502040204020203" pitchFamily="34" charset="0"/>
              </a:rPr>
              <a:t>Gradle</a:t>
            </a:r>
            <a:r>
              <a:rPr lang="it-CH" sz="2000" dirty="0">
                <a:latin typeface="Bahnschrift" panose="020B0502040204020203" pitchFamily="34" charset="0"/>
              </a:rPr>
              <a:t> </a:t>
            </a:r>
            <a:r>
              <a:rPr lang="it-CH" sz="2000" dirty="0" err="1">
                <a:latin typeface="Bahnschrift" panose="020B0502040204020203" pitchFamily="34" charset="0"/>
              </a:rPr>
              <a:t>nützlich</a:t>
            </a:r>
            <a:endParaRPr lang="it-CH" sz="2000" dirty="0">
              <a:latin typeface="Bahnschrift" panose="020B0502040204020203" pitchFamily="34" charset="0"/>
            </a:endParaRPr>
          </a:p>
          <a:p>
            <a:endParaRPr lang="de-CH" sz="2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6C209D-6B2A-41D7-8BDF-4CC8146FF66A}"/>
              </a:ext>
            </a:extLst>
          </p:cNvPr>
          <p:cNvSpPr txBox="1"/>
          <p:nvPr/>
        </p:nvSpPr>
        <p:spPr>
          <a:xfrm>
            <a:off x="5861535" y="4706123"/>
            <a:ext cx="44399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CH" sz="2000" dirty="0" err="1">
                <a:latin typeface="Bahnschrift" panose="020B0502040204020203" pitchFamily="34" charset="0"/>
              </a:rPr>
              <a:t>Achievements</a:t>
            </a:r>
            <a:r>
              <a:rPr lang="it-CH" sz="2000" dirty="0">
                <a:latin typeface="Bahnschrift" panose="020B0502040204020203" pitchFamily="34" charset="0"/>
              </a:rPr>
              <a:t> </a:t>
            </a:r>
            <a:r>
              <a:rPr lang="it-CH" sz="2000" dirty="0" err="1">
                <a:latin typeface="Bahnschrift" panose="020B0502040204020203" pitchFamily="34" charset="0"/>
              </a:rPr>
              <a:t>aren’t</a:t>
            </a:r>
            <a:r>
              <a:rPr lang="it-CH" sz="2000" dirty="0">
                <a:latin typeface="Bahnschrift" panose="020B0502040204020203" pitchFamily="34" charset="0"/>
              </a:rPr>
              <a:t> </a:t>
            </a:r>
            <a:r>
              <a:rPr lang="it-CH" sz="2000" dirty="0" err="1">
                <a:latin typeface="Bahnschrift" panose="020B0502040204020203" pitchFamily="34" charset="0"/>
              </a:rPr>
              <a:t>everything</a:t>
            </a:r>
            <a:endParaRPr lang="it-CH" sz="2000" dirty="0">
              <a:latin typeface="Bahnschrift" panose="020B0502040204020203" pitchFamily="34" charset="0"/>
            </a:endParaRPr>
          </a:p>
          <a:p>
            <a:endParaRPr lang="de-CH" sz="2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60CE44A-10BF-4D7B-AA45-06A84F566443}"/>
              </a:ext>
            </a:extLst>
          </p:cNvPr>
          <p:cNvSpPr txBox="1"/>
          <p:nvPr/>
        </p:nvSpPr>
        <p:spPr>
          <a:xfrm>
            <a:off x="5861535" y="5680582"/>
            <a:ext cx="57546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CH" sz="2000" dirty="0" err="1">
                <a:latin typeface="Bahnschrift" panose="020B0502040204020203" pitchFamily="34" charset="0"/>
              </a:rPr>
              <a:t>Nicht</a:t>
            </a:r>
            <a:r>
              <a:rPr lang="it-CH" sz="2000" dirty="0">
                <a:latin typeface="Bahnschrift" panose="020B0502040204020203" pitchFamily="34" charset="0"/>
              </a:rPr>
              <a:t> alle </a:t>
            </a:r>
            <a:r>
              <a:rPr lang="it-CH" sz="2000" dirty="0" err="1">
                <a:latin typeface="Bahnschrift" panose="020B0502040204020203" pitchFamily="34" charset="0"/>
              </a:rPr>
              <a:t>Massnahmen</a:t>
            </a:r>
            <a:r>
              <a:rPr lang="it-CH" sz="2000" dirty="0">
                <a:latin typeface="Bahnschrift" panose="020B0502040204020203" pitchFamily="34" charset="0"/>
              </a:rPr>
              <a:t> </a:t>
            </a:r>
            <a:r>
              <a:rPr lang="it-CH" sz="2000" dirty="0" err="1">
                <a:latin typeface="Bahnschrift" panose="020B0502040204020203" pitchFamily="34" charset="0"/>
              </a:rPr>
              <a:t>passend</a:t>
            </a:r>
            <a:r>
              <a:rPr lang="it-CH" sz="2000" dirty="0">
                <a:latin typeface="Bahnschrift" panose="020B0502040204020203" pitchFamily="34" charset="0"/>
              </a:rPr>
              <a:t> </a:t>
            </a:r>
            <a:r>
              <a:rPr lang="it-CH" sz="2000" dirty="0" err="1">
                <a:latin typeface="Bahnschrift" panose="020B0502040204020203" pitchFamily="34" charset="0"/>
              </a:rPr>
              <a:t>für</a:t>
            </a:r>
            <a:r>
              <a:rPr lang="it-CH" sz="2000" dirty="0">
                <a:latin typeface="Bahnschrift" panose="020B0502040204020203" pitchFamily="34" charset="0"/>
              </a:rPr>
              <a:t> </a:t>
            </a:r>
            <a:r>
              <a:rPr lang="it-CH" sz="2000" dirty="0" err="1">
                <a:latin typeface="Bahnschrift" panose="020B0502040204020203" pitchFamily="34" charset="0"/>
              </a:rPr>
              <a:t>jedes</a:t>
            </a:r>
            <a:r>
              <a:rPr lang="it-CH" sz="2000" dirty="0">
                <a:latin typeface="Bahnschrift" panose="020B0502040204020203" pitchFamily="34" charset="0"/>
              </a:rPr>
              <a:t> </a:t>
            </a:r>
            <a:r>
              <a:rPr lang="it-CH" sz="2000" dirty="0" err="1">
                <a:latin typeface="Bahnschrift" panose="020B0502040204020203" pitchFamily="34" charset="0"/>
              </a:rPr>
              <a:t>Projekt</a:t>
            </a:r>
            <a:endParaRPr lang="it-CH" sz="2000" dirty="0">
              <a:latin typeface="Bahnschrift" panose="020B0502040204020203" pitchFamily="34" charset="0"/>
            </a:endParaRPr>
          </a:p>
          <a:p>
            <a:endParaRPr lang="de-CH" sz="2000" dirty="0"/>
          </a:p>
        </p:txBody>
      </p:sp>
    </p:spTree>
    <p:extLst>
      <p:ext uri="{BB962C8B-B14F-4D97-AF65-F5344CB8AC3E}">
        <p14:creationId xmlns:p14="http://schemas.microsoft.com/office/powerpoint/2010/main" val="1824042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6B4AF42-F1E6-4772-B1CC-DC69BBBA5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52097"/>
            <a:ext cx="10515600" cy="1813451"/>
          </a:xfrm>
        </p:spPr>
        <p:txBody>
          <a:bodyPr>
            <a:normAutofit/>
          </a:bodyPr>
          <a:lstStyle/>
          <a:p>
            <a:pPr algn="ctr"/>
            <a:r>
              <a:rPr lang="en-US" sz="8000" dirty="0" err="1"/>
              <a:t>Danke</a:t>
            </a:r>
            <a:r>
              <a:rPr lang="en-US" sz="8000" dirty="0"/>
              <a:t>!</a:t>
            </a:r>
            <a:endParaRPr lang="de-CH" sz="80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936E8F-BC62-4F55-99D3-83644F96EF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EA2292E-9BF6-4285-B826-51D1730721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8964" y="111512"/>
            <a:ext cx="1349671" cy="1349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069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C9DFEBA-1B94-4467-B8D1-B8FE2413D65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94" b="35156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6C5EE7B-2AB0-4B72-ADB6-F050472DEA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rgbClr val="FFFFFF"/>
                </a:solidFill>
                <a:latin typeface="Bahnschrift" panose="020B0502040204020203" pitchFamily="34" charset="0"/>
              </a:rPr>
              <a:t>Meilenstein</a:t>
            </a:r>
            <a:r>
              <a:rPr lang="en-US" dirty="0">
                <a:solidFill>
                  <a:srgbClr val="FFFFFF"/>
                </a:solidFill>
                <a:latin typeface="Bahnschrift" panose="020B0502040204020203" pitchFamily="34" charset="0"/>
              </a:rPr>
              <a:t> 5 – Gruppe 3</a:t>
            </a:r>
            <a:br>
              <a:rPr lang="en-US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r>
              <a:rPr lang="en-US" dirty="0">
                <a:solidFill>
                  <a:srgbClr val="FFFFFF"/>
                </a:solidFill>
                <a:latin typeface="Bahnschrift" panose="020B0502040204020203" pitchFamily="34" charset="0"/>
              </a:rPr>
              <a:t>Co-ops</a:t>
            </a:r>
            <a:br>
              <a:rPr lang="en-US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r>
              <a:rPr lang="en-US" dirty="0">
                <a:solidFill>
                  <a:srgbClr val="FFFFFF"/>
                </a:solidFill>
                <a:latin typeface="Bahnschrift" panose="020B0502040204020203" pitchFamily="34" charset="0"/>
              </a:rPr>
              <a:t>Vector Racer</a:t>
            </a:r>
            <a:endParaRPr lang="de-CH" dirty="0">
              <a:solidFill>
                <a:srgbClr val="FFFFFF"/>
              </a:solidFill>
              <a:latin typeface="Bahnschrift" panose="020B0502040204020203" pitchFamily="34" charset="0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0AD44130-0954-429D-8503-3D5806A80A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Autofit/>
          </a:bodyPr>
          <a:lstStyle/>
          <a:p>
            <a:r>
              <a:rPr lang="en-US" sz="2500" dirty="0">
                <a:solidFill>
                  <a:srgbClr val="FFFFFF"/>
                </a:solidFill>
                <a:latin typeface="Bahnschrift" panose="020B0502040204020203" pitchFamily="34" charset="0"/>
              </a:rPr>
              <a:t>CS 108 </a:t>
            </a:r>
            <a:r>
              <a:rPr lang="en-US" sz="2500" dirty="0" err="1">
                <a:solidFill>
                  <a:srgbClr val="FFFFFF"/>
                </a:solidFill>
                <a:latin typeface="Bahnschrift" panose="020B0502040204020203" pitchFamily="34" charset="0"/>
              </a:rPr>
              <a:t>Programmierprojekt</a:t>
            </a:r>
            <a:r>
              <a:rPr lang="en-US" sz="2500" dirty="0">
                <a:solidFill>
                  <a:srgbClr val="FFFFFF"/>
                </a:solidFill>
                <a:latin typeface="Bahnschrift" panose="020B0502040204020203" pitchFamily="34" charset="0"/>
              </a:rPr>
              <a:t>, FS 19</a:t>
            </a:r>
          </a:p>
          <a:p>
            <a:endParaRPr lang="en-US" sz="2500" dirty="0">
              <a:solidFill>
                <a:srgbClr val="FFFFFF"/>
              </a:solidFill>
              <a:latin typeface="Bahnschrift" panose="020B0502040204020203" pitchFamily="34" charset="0"/>
            </a:endParaRPr>
          </a:p>
          <a:p>
            <a:r>
              <a:rPr lang="en-US" sz="2500" dirty="0">
                <a:solidFill>
                  <a:srgbClr val="FFFFFF"/>
                </a:solidFill>
                <a:latin typeface="Bahnschrift" panose="020B0502040204020203" pitchFamily="34" charset="0"/>
              </a:rPr>
              <a:t>Patrice </a:t>
            </a:r>
            <a:r>
              <a:rPr lang="en-US" sz="2500" dirty="0" err="1">
                <a:solidFill>
                  <a:srgbClr val="FFFFFF"/>
                </a:solidFill>
                <a:latin typeface="Bahnschrift" panose="020B0502040204020203" pitchFamily="34" charset="0"/>
              </a:rPr>
              <a:t>Delley</a:t>
            </a:r>
            <a:endParaRPr lang="en-US" sz="2500" dirty="0">
              <a:solidFill>
                <a:srgbClr val="FFFFFF"/>
              </a:solidFill>
              <a:latin typeface="Bahnschrift" panose="020B0502040204020203" pitchFamily="34" charset="0"/>
            </a:endParaRPr>
          </a:p>
          <a:p>
            <a:r>
              <a:rPr lang="en-US" sz="2500" dirty="0" err="1">
                <a:solidFill>
                  <a:srgbClr val="FFFFFF"/>
                </a:solidFill>
                <a:latin typeface="Bahnschrift" panose="020B0502040204020203" pitchFamily="34" charset="0"/>
              </a:rPr>
              <a:t>Nakarin</a:t>
            </a:r>
            <a:r>
              <a:rPr lang="en-US" sz="2500" dirty="0">
                <a:solidFill>
                  <a:srgbClr val="FFFFFF"/>
                </a:solidFill>
                <a:latin typeface="Bahnschrift" panose="020B0502040204020203" pitchFamily="34" charset="0"/>
              </a:rPr>
              <a:t> </a:t>
            </a:r>
            <a:r>
              <a:rPr lang="en-US" sz="2500" dirty="0" err="1">
                <a:solidFill>
                  <a:srgbClr val="FFFFFF"/>
                </a:solidFill>
                <a:latin typeface="Bahnschrift" panose="020B0502040204020203" pitchFamily="34" charset="0"/>
              </a:rPr>
              <a:t>Srijumrat</a:t>
            </a:r>
            <a:endParaRPr lang="de-CH" sz="2500" dirty="0">
              <a:solidFill>
                <a:srgbClr val="FFFFFF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10206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5BD9CE1-8DBA-4A2F-977D-6F8CF8CD902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92473" y="181930"/>
          <a:ext cx="10873770" cy="65485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9" name="Image" r:id="rId3" imgW="5263560" imgH="3169800" progId="Photoshop.Image.13">
                  <p:embed/>
                </p:oleObj>
              </mc:Choice>
              <mc:Fallback>
                <p:oleObj name="Image" r:id="rId3" imgW="5263560" imgH="3169800" progId="Photoshop.Image.13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55BD9CE1-8DBA-4A2F-977D-6F8CF8CD902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92473" y="181930"/>
                        <a:ext cx="10873770" cy="65485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68C2F14A-F79D-465E-8AD6-0D8D2647F62B}"/>
              </a:ext>
            </a:extLst>
          </p:cNvPr>
          <p:cNvCxnSpPr>
            <a:cxnSpLocks/>
          </p:cNvCxnSpPr>
          <p:nvPr/>
        </p:nvCxnSpPr>
        <p:spPr>
          <a:xfrm>
            <a:off x="2133600" y="2171700"/>
            <a:ext cx="1259196" cy="654251"/>
          </a:xfrm>
          <a:prstGeom prst="straightConnector1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5BF9897F-6E28-444A-9EF4-2B1C8374705B}"/>
              </a:ext>
            </a:extLst>
          </p:cNvPr>
          <p:cNvCxnSpPr>
            <a:cxnSpLocks/>
          </p:cNvCxnSpPr>
          <p:nvPr/>
        </p:nvCxnSpPr>
        <p:spPr>
          <a:xfrm>
            <a:off x="2133600" y="2171699"/>
            <a:ext cx="1259196" cy="654251"/>
          </a:xfrm>
          <a:prstGeom prst="straightConnector1">
            <a:avLst/>
          </a:prstGeom>
          <a:ln w="381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Ellipse 27">
            <a:extLst>
              <a:ext uri="{FF2B5EF4-FFF2-40B4-BE49-F238E27FC236}">
                <a16:creationId xmlns:a16="http://schemas.microsoft.com/office/drawing/2014/main" id="{1AECE70F-D158-46FB-B6BE-8FDCFD9A4661}"/>
              </a:ext>
            </a:extLst>
          </p:cNvPr>
          <p:cNvSpPr/>
          <p:nvPr/>
        </p:nvSpPr>
        <p:spPr>
          <a:xfrm>
            <a:off x="4567844" y="3379124"/>
            <a:ext cx="99752" cy="9975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9" name="Ellipse 28">
            <a:extLst>
              <a:ext uri="{FF2B5EF4-FFF2-40B4-BE49-F238E27FC236}">
                <a16:creationId xmlns:a16="http://schemas.microsoft.com/office/drawing/2014/main" id="{A558249D-1EAC-4F84-9BEA-2099CFBE11CD}"/>
              </a:ext>
            </a:extLst>
          </p:cNvPr>
          <p:cNvSpPr/>
          <p:nvPr/>
        </p:nvSpPr>
        <p:spPr>
          <a:xfrm>
            <a:off x="3980411" y="3379124"/>
            <a:ext cx="99752" cy="9975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30" name="Ellipse 29">
            <a:extLst>
              <a:ext uri="{FF2B5EF4-FFF2-40B4-BE49-F238E27FC236}">
                <a16:creationId xmlns:a16="http://schemas.microsoft.com/office/drawing/2014/main" id="{DCAD669F-4E10-4926-B008-438939BD45A8}"/>
              </a:ext>
            </a:extLst>
          </p:cNvPr>
          <p:cNvSpPr/>
          <p:nvPr/>
        </p:nvSpPr>
        <p:spPr>
          <a:xfrm>
            <a:off x="5202382" y="3379124"/>
            <a:ext cx="99752" cy="9975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31" name="Ellipse 30">
            <a:extLst>
              <a:ext uri="{FF2B5EF4-FFF2-40B4-BE49-F238E27FC236}">
                <a16:creationId xmlns:a16="http://schemas.microsoft.com/office/drawing/2014/main" id="{8649C60B-627D-4D8E-BA01-4B9FFAAB3455}"/>
              </a:ext>
            </a:extLst>
          </p:cNvPr>
          <p:cNvSpPr/>
          <p:nvPr/>
        </p:nvSpPr>
        <p:spPr>
          <a:xfrm>
            <a:off x="4567844" y="4001294"/>
            <a:ext cx="99752" cy="9975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32" name="Ellipse 31">
            <a:extLst>
              <a:ext uri="{FF2B5EF4-FFF2-40B4-BE49-F238E27FC236}">
                <a16:creationId xmlns:a16="http://schemas.microsoft.com/office/drawing/2014/main" id="{4AA18E3B-AADE-497B-B144-36DDF2F629BF}"/>
              </a:ext>
            </a:extLst>
          </p:cNvPr>
          <p:cNvSpPr/>
          <p:nvPr/>
        </p:nvSpPr>
        <p:spPr>
          <a:xfrm>
            <a:off x="3980411" y="4001294"/>
            <a:ext cx="99752" cy="9975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33" name="Ellipse 32">
            <a:extLst>
              <a:ext uri="{FF2B5EF4-FFF2-40B4-BE49-F238E27FC236}">
                <a16:creationId xmlns:a16="http://schemas.microsoft.com/office/drawing/2014/main" id="{9E3AC4DA-C096-4DCA-B2B7-37DF0477190C}"/>
              </a:ext>
            </a:extLst>
          </p:cNvPr>
          <p:cNvSpPr/>
          <p:nvPr/>
        </p:nvSpPr>
        <p:spPr>
          <a:xfrm>
            <a:off x="5202382" y="4001294"/>
            <a:ext cx="99752" cy="9975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34" name="Ellipse 33">
            <a:extLst>
              <a:ext uri="{FF2B5EF4-FFF2-40B4-BE49-F238E27FC236}">
                <a16:creationId xmlns:a16="http://schemas.microsoft.com/office/drawing/2014/main" id="{B9C05B7F-FF86-4EBF-A93B-493E02D36A26}"/>
              </a:ext>
            </a:extLst>
          </p:cNvPr>
          <p:cNvSpPr/>
          <p:nvPr/>
        </p:nvSpPr>
        <p:spPr>
          <a:xfrm>
            <a:off x="3980411" y="2756954"/>
            <a:ext cx="99752" cy="9975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35" name="Ellipse 34">
            <a:extLst>
              <a:ext uri="{FF2B5EF4-FFF2-40B4-BE49-F238E27FC236}">
                <a16:creationId xmlns:a16="http://schemas.microsoft.com/office/drawing/2014/main" id="{EEDF3326-A48C-4347-92F6-1AA7BDF32290}"/>
              </a:ext>
            </a:extLst>
          </p:cNvPr>
          <p:cNvSpPr/>
          <p:nvPr/>
        </p:nvSpPr>
        <p:spPr>
          <a:xfrm>
            <a:off x="4567844" y="2756954"/>
            <a:ext cx="99752" cy="9975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36" name="Ellipse 35">
            <a:extLst>
              <a:ext uri="{FF2B5EF4-FFF2-40B4-BE49-F238E27FC236}">
                <a16:creationId xmlns:a16="http://schemas.microsoft.com/office/drawing/2014/main" id="{1EC4488A-DBBD-4887-9B88-B4CE6449CFBD}"/>
              </a:ext>
            </a:extLst>
          </p:cNvPr>
          <p:cNvSpPr/>
          <p:nvPr/>
        </p:nvSpPr>
        <p:spPr>
          <a:xfrm>
            <a:off x="5202382" y="2756954"/>
            <a:ext cx="99752" cy="9975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307E4709-5050-4081-BBC9-E773C64A73AF}"/>
              </a:ext>
            </a:extLst>
          </p:cNvPr>
          <p:cNvSpPr/>
          <p:nvPr/>
        </p:nvSpPr>
        <p:spPr>
          <a:xfrm>
            <a:off x="4499401" y="3951889"/>
            <a:ext cx="231096" cy="22221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cxnSp>
        <p:nvCxnSpPr>
          <p:cNvPr id="39" name="Gerade Verbindung mit Pfeil 38">
            <a:extLst>
              <a:ext uri="{FF2B5EF4-FFF2-40B4-BE49-F238E27FC236}">
                <a16:creationId xmlns:a16="http://schemas.microsoft.com/office/drawing/2014/main" id="{F5E00E2D-7CE9-4614-BB08-27B851B98F47}"/>
              </a:ext>
            </a:extLst>
          </p:cNvPr>
          <p:cNvCxnSpPr>
            <a:cxnSpLocks/>
            <a:endCxn id="31" idx="5"/>
          </p:cNvCxnSpPr>
          <p:nvPr/>
        </p:nvCxnSpPr>
        <p:spPr>
          <a:xfrm>
            <a:off x="3392796" y="2825950"/>
            <a:ext cx="1260192" cy="126048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" name="Grafik 40">
            <a:extLst>
              <a:ext uri="{FF2B5EF4-FFF2-40B4-BE49-F238E27FC236}">
                <a16:creationId xmlns:a16="http://schemas.microsoft.com/office/drawing/2014/main" id="{96EE455A-E128-4ED3-B61E-AC9450358C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8285218">
            <a:off x="4379018" y="3582154"/>
            <a:ext cx="538416" cy="993416"/>
          </a:xfrm>
          <a:prstGeom prst="rect">
            <a:avLst/>
          </a:prstGeom>
        </p:spPr>
      </p:pic>
      <p:cxnSp>
        <p:nvCxnSpPr>
          <p:cNvPr id="42" name="Gerade Verbindung mit Pfeil 41">
            <a:extLst>
              <a:ext uri="{FF2B5EF4-FFF2-40B4-BE49-F238E27FC236}">
                <a16:creationId xmlns:a16="http://schemas.microsoft.com/office/drawing/2014/main" id="{2465E5EB-3AC6-4F8C-829E-3752757D61FD}"/>
              </a:ext>
            </a:extLst>
          </p:cNvPr>
          <p:cNvCxnSpPr>
            <a:cxnSpLocks/>
          </p:cNvCxnSpPr>
          <p:nvPr/>
        </p:nvCxnSpPr>
        <p:spPr>
          <a:xfrm>
            <a:off x="4610507" y="4078863"/>
            <a:ext cx="1260192" cy="126048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Ellipse 42">
            <a:extLst>
              <a:ext uri="{FF2B5EF4-FFF2-40B4-BE49-F238E27FC236}">
                <a16:creationId xmlns:a16="http://schemas.microsoft.com/office/drawing/2014/main" id="{739E5E44-F351-4B21-A66B-613276D00761}"/>
              </a:ext>
            </a:extLst>
          </p:cNvPr>
          <p:cNvSpPr/>
          <p:nvPr/>
        </p:nvSpPr>
        <p:spPr>
          <a:xfrm>
            <a:off x="5831169" y="4656939"/>
            <a:ext cx="98189" cy="104336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4" name="Ellipse 43">
            <a:extLst>
              <a:ext uri="{FF2B5EF4-FFF2-40B4-BE49-F238E27FC236}">
                <a16:creationId xmlns:a16="http://schemas.microsoft.com/office/drawing/2014/main" id="{03B73003-AB17-4352-8CCF-B6E1F6A9A484}"/>
              </a:ext>
            </a:extLst>
          </p:cNvPr>
          <p:cNvSpPr/>
          <p:nvPr/>
        </p:nvSpPr>
        <p:spPr>
          <a:xfrm>
            <a:off x="5191508" y="4668030"/>
            <a:ext cx="98189" cy="104336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5" name="Ellipse 44">
            <a:extLst>
              <a:ext uri="{FF2B5EF4-FFF2-40B4-BE49-F238E27FC236}">
                <a16:creationId xmlns:a16="http://schemas.microsoft.com/office/drawing/2014/main" id="{14A43B72-07AA-4870-823F-6AFF510D8BA5}"/>
              </a:ext>
            </a:extLst>
          </p:cNvPr>
          <p:cNvSpPr/>
          <p:nvPr/>
        </p:nvSpPr>
        <p:spPr>
          <a:xfrm>
            <a:off x="5203945" y="5309365"/>
            <a:ext cx="98189" cy="104336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6" name="Ellipse 45">
            <a:extLst>
              <a:ext uri="{FF2B5EF4-FFF2-40B4-BE49-F238E27FC236}">
                <a16:creationId xmlns:a16="http://schemas.microsoft.com/office/drawing/2014/main" id="{D0C5B994-A712-4C6E-9563-3D7A0837D0A5}"/>
              </a:ext>
            </a:extLst>
          </p:cNvPr>
          <p:cNvSpPr/>
          <p:nvPr/>
        </p:nvSpPr>
        <p:spPr>
          <a:xfrm>
            <a:off x="5831169" y="5309365"/>
            <a:ext cx="98189" cy="104336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7" name="Ellipse 46">
            <a:extLst>
              <a:ext uri="{FF2B5EF4-FFF2-40B4-BE49-F238E27FC236}">
                <a16:creationId xmlns:a16="http://schemas.microsoft.com/office/drawing/2014/main" id="{6BBC19E5-1648-477C-B6B4-32A3BF26FB49}"/>
              </a:ext>
            </a:extLst>
          </p:cNvPr>
          <p:cNvSpPr/>
          <p:nvPr/>
        </p:nvSpPr>
        <p:spPr>
          <a:xfrm>
            <a:off x="6470830" y="4669976"/>
            <a:ext cx="98189" cy="104336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8" name="Ellipse 47">
            <a:extLst>
              <a:ext uri="{FF2B5EF4-FFF2-40B4-BE49-F238E27FC236}">
                <a16:creationId xmlns:a16="http://schemas.microsoft.com/office/drawing/2014/main" id="{04F4B633-9D81-41E3-8D3B-5C2F2D111950}"/>
              </a:ext>
            </a:extLst>
          </p:cNvPr>
          <p:cNvSpPr/>
          <p:nvPr/>
        </p:nvSpPr>
        <p:spPr>
          <a:xfrm>
            <a:off x="6470830" y="5309365"/>
            <a:ext cx="98189" cy="104336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9" name="Ellipse 48">
            <a:extLst>
              <a:ext uri="{FF2B5EF4-FFF2-40B4-BE49-F238E27FC236}">
                <a16:creationId xmlns:a16="http://schemas.microsoft.com/office/drawing/2014/main" id="{FB8529E0-CEF5-41A9-8877-838120799D82}"/>
              </a:ext>
            </a:extLst>
          </p:cNvPr>
          <p:cNvSpPr/>
          <p:nvPr/>
        </p:nvSpPr>
        <p:spPr>
          <a:xfrm>
            <a:off x="5198484" y="5950700"/>
            <a:ext cx="98189" cy="104336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50" name="Ellipse 49">
            <a:extLst>
              <a:ext uri="{FF2B5EF4-FFF2-40B4-BE49-F238E27FC236}">
                <a16:creationId xmlns:a16="http://schemas.microsoft.com/office/drawing/2014/main" id="{573C3B2B-9A7F-41D7-9C52-36399BCACD18}"/>
              </a:ext>
            </a:extLst>
          </p:cNvPr>
          <p:cNvSpPr/>
          <p:nvPr/>
        </p:nvSpPr>
        <p:spPr>
          <a:xfrm>
            <a:off x="5833880" y="5939338"/>
            <a:ext cx="98189" cy="104336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51" name="Ellipse 50">
            <a:extLst>
              <a:ext uri="{FF2B5EF4-FFF2-40B4-BE49-F238E27FC236}">
                <a16:creationId xmlns:a16="http://schemas.microsoft.com/office/drawing/2014/main" id="{D5BCAC0D-283A-4200-83B1-5C4737ACCE17}"/>
              </a:ext>
            </a:extLst>
          </p:cNvPr>
          <p:cNvSpPr/>
          <p:nvPr/>
        </p:nvSpPr>
        <p:spPr>
          <a:xfrm>
            <a:off x="6469276" y="5939338"/>
            <a:ext cx="98189" cy="104336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52" name="Rechteck 51">
            <a:extLst>
              <a:ext uri="{FF2B5EF4-FFF2-40B4-BE49-F238E27FC236}">
                <a16:creationId xmlns:a16="http://schemas.microsoft.com/office/drawing/2014/main" id="{94F34B4B-DB66-4527-8201-CC40378C17FD}"/>
              </a:ext>
            </a:extLst>
          </p:cNvPr>
          <p:cNvSpPr/>
          <p:nvPr/>
        </p:nvSpPr>
        <p:spPr>
          <a:xfrm>
            <a:off x="5145930" y="5892951"/>
            <a:ext cx="203296" cy="21062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cxnSp>
        <p:nvCxnSpPr>
          <p:cNvPr id="54" name="Gerade Verbindung mit Pfeil 53">
            <a:extLst>
              <a:ext uri="{FF2B5EF4-FFF2-40B4-BE49-F238E27FC236}">
                <a16:creationId xmlns:a16="http://schemas.microsoft.com/office/drawing/2014/main" id="{3D364FDC-031D-4FD0-AD2F-E0A3FCD06604}"/>
              </a:ext>
            </a:extLst>
          </p:cNvPr>
          <p:cNvCxnSpPr>
            <a:cxnSpLocks/>
            <a:endCxn id="49" idx="1"/>
          </p:cNvCxnSpPr>
          <p:nvPr/>
        </p:nvCxnSpPr>
        <p:spPr>
          <a:xfrm>
            <a:off x="4617720" y="4101046"/>
            <a:ext cx="595143" cy="1864934"/>
          </a:xfrm>
          <a:prstGeom prst="straightConnector1">
            <a:avLst/>
          </a:prstGeom>
          <a:ln w="381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6" name="Grafik 55">
            <a:extLst>
              <a:ext uri="{FF2B5EF4-FFF2-40B4-BE49-F238E27FC236}">
                <a16:creationId xmlns:a16="http://schemas.microsoft.com/office/drawing/2014/main" id="{F4EC49E9-CC58-4929-A983-34828769D7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9716364">
            <a:off x="4989067" y="5559871"/>
            <a:ext cx="524426" cy="967604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D97DD879-0F14-49BD-AECC-8E4C0041BC0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8964" y="111512"/>
            <a:ext cx="1349671" cy="1349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823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1.85185E-6 L 0.09974 0.08959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87" y="446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7" fill="hold">
                      <p:stCondLst>
                        <p:cond delay="indefinite"/>
                      </p:stCondLst>
                      <p:childTnLst>
                        <p:par>
                          <p:cTn id="158" fill="hold">
                            <p:stCondLst>
                              <p:cond delay="0"/>
                            </p:stCondLst>
                            <p:childTnLst>
                              <p:par>
                                <p:cTn id="1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8" grpId="1" animBg="1"/>
      <p:bldP spid="29" grpId="0" animBg="1"/>
      <p:bldP spid="29" grpId="1" animBg="1"/>
      <p:bldP spid="30" grpId="0" animBg="1"/>
      <p:bldP spid="30" grpId="1" animBg="1"/>
      <p:bldP spid="31" grpId="0" animBg="1"/>
      <p:bldP spid="32" grpId="0" animBg="1"/>
      <p:bldP spid="32" grpId="1" animBg="1"/>
      <p:bldP spid="33" grpId="0" animBg="1"/>
      <p:bldP spid="33" grpId="1" animBg="1"/>
      <p:bldP spid="34" grpId="0" animBg="1"/>
      <p:bldP spid="34" grpId="1" animBg="1"/>
      <p:bldP spid="35" grpId="0" animBg="1"/>
      <p:bldP spid="35" grpId="1" animBg="1"/>
      <p:bldP spid="36" grpId="0" animBg="1"/>
      <p:bldP spid="36" grpId="1" animBg="1"/>
      <p:bldP spid="37" grpId="0" animBg="1"/>
      <p:bldP spid="43" grpId="0" animBg="1"/>
      <p:bldP spid="43" grpId="1" animBg="1"/>
      <p:bldP spid="44" grpId="0" animBg="1"/>
      <p:bldP spid="44" grpId="1" animBg="1"/>
      <p:bldP spid="45" grpId="0" animBg="1"/>
      <p:bldP spid="45" grpId="1" animBg="1"/>
      <p:bldP spid="46" grpId="0" animBg="1"/>
      <p:bldP spid="46" grpId="1" animBg="1"/>
      <p:bldP spid="47" grpId="0" animBg="1"/>
      <p:bldP spid="47" grpId="1" animBg="1"/>
      <p:bldP spid="48" grpId="0" animBg="1"/>
      <p:bldP spid="48" grpId="1" animBg="1"/>
      <p:bldP spid="49" grpId="0" animBg="1"/>
      <p:bldP spid="50" grpId="0" animBg="1"/>
      <p:bldP spid="50" grpId="1" animBg="1"/>
      <p:bldP spid="51" grpId="0" animBg="1"/>
      <p:bldP spid="51" grpId="1" animBg="1"/>
      <p:bldP spid="5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D39C2D2-8B73-4E08-8C4B-20B2C2EE08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7322" y="115497"/>
            <a:ext cx="8357356" cy="662700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7352089-1B79-4584-8815-DDAEB867B9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8964" y="111512"/>
            <a:ext cx="1349671" cy="1349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6596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Tabella 6">
            <a:extLst>
              <a:ext uri="{FF2B5EF4-FFF2-40B4-BE49-F238E27FC236}">
                <a16:creationId xmlns:a16="http://schemas.microsoft.com/office/drawing/2014/main" id="{7680F5CA-5EFA-45A6-B49B-84099E2ABB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9097824"/>
              </p:ext>
            </p:extLst>
          </p:nvPr>
        </p:nvGraphicFramePr>
        <p:xfrm>
          <a:off x="674782" y="1727756"/>
          <a:ext cx="10842436" cy="4868115"/>
        </p:xfrm>
        <a:graphic>
          <a:graphicData uri="http://schemas.openxmlformats.org/drawingml/2006/table">
            <a:tbl>
              <a:tblPr firstRow="1" bandRow="1">
                <a:tableStyleId>{74C1A8A3-306A-4EB7-A6B1-4F7E0EB9C5D6}</a:tableStyleId>
              </a:tblPr>
              <a:tblGrid>
                <a:gridCol w="5421218">
                  <a:extLst>
                    <a:ext uri="{9D8B030D-6E8A-4147-A177-3AD203B41FA5}">
                      <a16:colId xmlns:a16="http://schemas.microsoft.com/office/drawing/2014/main" val="2661023848"/>
                    </a:ext>
                  </a:extLst>
                </a:gridCol>
                <a:gridCol w="5421218">
                  <a:extLst>
                    <a:ext uri="{9D8B030D-6E8A-4147-A177-3AD203B41FA5}">
                      <a16:colId xmlns:a16="http://schemas.microsoft.com/office/drawing/2014/main" val="877168920"/>
                    </a:ext>
                  </a:extLst>
                </a:gridCol>
              </a:tblGrid>
              <a:tr h="973623">
                <a:tc>
                  <a:txBody>
                    <a:bodyPr/>
                    <a:lstStyle/>
                    <a:p>
                      <a:pPr algn="ctr"/>
                      <a:endParaRPr lang="it-CH" sz="2800" dirty="0">
                        <a:latin typeface="Bahnschrift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it-CH" sz="2800" dirty="0">
                        <a:latin typeface="Bahnschrift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3273851"/>
                  </a:ext>
                </a:extLst>
              </a:tr>
              <a:tr h="973623">
                <a:tc>
                  <a:txBody>
                    <a:bodyPr/>
                    <a:lstStyle/>
                    <a:p>
                      <a:pPr algn="l"/>
                      <a:endParaRPr lang="it-CH" sz="2000" dirty="0">
                        <a:latin typeface="Bahnschrift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t-CH" dirty="0">
                        <a:latin typeface="Bahnschrift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373693"/>
                  </a:ext>
                </a:extLst>
              </a:tr>
              <a:tr h="973623">
                <a:tc>
                  <a:txBody>
                    <a:bodyPr/>
                    <a:lstStyle/>
                    <a:p>
                      <a:endParaRPr lang="it-CH" sz="2000" dirty="0">
                        <a:latin typeface="Bahnschrift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t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8943904"/>
                  </a:ext>
                </a:extLst>
              </a:tr>
              <a:tr h="973623">
                <a:tc>
                  <a:txBody>
                    <a:bodyPr/>
                    <a:lstStyle/>
                    <a:p>
                      <a:endParaRPr lang="it-CH" sz="2000" dirty="0">
                        <a:latin typeface="Bahnschrift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t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1414271"/>
                  </a:ext>
                </a:extLst>
              </a:tr>
              <a:tr h="973623">
                <a:tc>
                  <a:txBody>
                    <a:bodyPr/>
                    <a:lstStyle/>
                    <a:p>
                      <a:endParaRPr lang="it-CH" dirty="0">
                        <a:latin typeface="Bahnschrift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t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5441317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1D2C2218-7619-4CB3-9AF6-35ACB562C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Bahnschrift" panose="020B0502040204020203" pitchFamily="34" charset="0"/>
              </a:rPr>
              <a:t>Lessons Learned</a:t>
            </a:r>
            <a:endParaRPr lang="de-CH" dirty="0">
              <a:latin typeface="Bahnschrift" panose="020B0502040204020203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BF110F6-236C-45D5-9A5E-9E3BCD7DDC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8964" y="111512"/>
            <a:ext cx="1349671" cy="134967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F02D8B1-36AF-4ACF-975E-0DA5D71FED2F}"/>
              </a:ext>
            </a:extLst>
          </p:cNvPr>
          <p:cNvSpPr txBox="1"/>
          <p:nvPr/>
        </p:nvSpPr>
        <p:spPr>
          <a:xfrm>
            <a:off x="717222" y="1798812"/>
            <a:ext cx="1371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bg1"/>
                </a:solidFill>
                <a:latin typeface="Bahnschrift" panose="020B0502040204020203" pitchFamily="34" charset="0"/>
              </a:rPr>
              <a:t>Thema</a:t>
            </a:r>
            <a:endParaRPr lang="de-CH" sz="24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EFB915F-9755-4B20-ABB0-5D387F4728A3}"/>
              </a:ext>
            </a:extLst>
          </p:cNvPr>
          <p:cNvSpPr txBox="1"/>
          <p:nvPr/>
        </p:nvSpPr>
        <p:spPr>
          <a:xfrm>
            <a:off x="5944774" y="1798812"/>
            <a:ext cx="10550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bg1"/>
                </a:solidFill>
                <a:latin typeface="Bahnschrift" panose="020B0502040204020203" pitchFamily="34" charset="0"/>
              </a:rPr>
              <a:t>Fazit</a:t>
            </a:r>
            <a:endParaRPr lang="de-CH" sz="24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0151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9207563-0476-43B6-81A3-E168B15CB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Bahnschrift" panose="020B0502040204020203" pitchFamily="34" charset="0"/>
              </a:rPr>
              <a:t>Projektplanung</a:t>
            </a:r>
            <a:endParaRPr lang="de-CH" dirty="0">
              <a:latin typeface="Bahnschrift" panose="020B0502040204020203" pitchFamily="34" charset="0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B82D836-2B26-43AF-9C64-5E83F2DD27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latin typeface="Bahnschrift" panose="020B0502040204020203" pitchFamily="34" charset="0"/>
              </a:rPr>
              <a:t>Zeit f</a:t>
            </a:r>
            <a:r>
              <a:rPr lang="de-CH" dirty="0" err="1">
                <a:latin typeface="Bahnschrift" panose="020B0502040204020203" pitchFamily="34" charset="0"/>
              </a:rPr>
              <a:t>ür</a:t>
            </a:r>
            <a:r>
              <a:rPr lang="de-CH" dirty="0">
                <a:latin typeface="Bahnschrift" panose="020B0502040204020203" pitchFamily="34" charset="0"/>
              </a:rPr>
              <a:t> Team</a:t>
            </a:r>
          </a:p>
          <a:p>
            <a:pPr lvl="1"/>
            <a:r>
              <a:rPr lang="de-CH" dirty="0">
                <a:latin typeface="Bahnschrift" panose="020B0502040204020203" pitchFamily="34" charset="0"/>
              </a:rPr>
              <a:t>Noch zwei Mitglieder</a:t>
            </a:r>
          </a:p>
          <a:p>
            <a:pPr lvl="1"/>
            <a:endParaRPr lang="de-CH" dirty="0">
              <a:latin typeface="Bahnschrift" panose="020B0502040204020203" pitchFamily="34" charset="0"/>
            </a:endParaRPr>
          </a:p>
          <a:p>
            <a:r>
              <a:rPr lang="de-CH" dirty="0">
                <a:latin typeface="Bahnschrift" panose="020B0502040204020203" pitchFamily="34" charset="0"/>
              </a:rPr>
              <a:t>Schwierigkeiten, Plan einzuhalten</a:t>
            </a:r>
          </a:p>
          <a:p>
            <a:pPr lvl="1"/>
            <a:r>
              <a:rPr lang="de-CH" dirty="0">
                <a:latin typeface="Bahnschrift" panose="020B0502040204020203" pitchFamily="34" charset="0"/>
              </a:rPr>
              <a:t>Neue Prioritäten (Spielgefühl </a:t>
            </a:r>
            <a:r>
              <a:rPr lang="en-US" dirty="0">
                <a:latin typeface="Bahnschrift" panose="020B0502040204020203" pitchFamily="34" charset="0"/>
              </a:rPr>
              <a:t>&gt;</a:t>
            </a:r>
            <a:r>
              <a:rPr lang="de-CH" dirty="0">
                <a:latin typeface="Bahnschrift" panose="020B0502040204020203" pitchFamily="34" charset="0"/>
              </a:rPr>
              <a:t> Achievements)</a:t>
            </a:r>
          </a:p>
          <a:p>
            <a:endParaRPr lang="de-CH" dirty="0">
              <a:latin typeface="Bahnschrift" panose="020B0502040204020203" pitchFamily="34" charset="0"/>
            </a:endParaRPr>
          </a:p>
          <a:p>
            <a:r>
              <a:rPr lang="de-CH" dirty="0">
                <a:latin typeface="Bahnschrift" panose="020B0502040204020203" pitchFamily="34" charset="0"/>
              </a:rPr>
              <a:t>Mangelnde Ressourcen für</a:t>
            </a:r>
          </a:p>
          <a:p>
            <a:pPr lvl="1"/>
            <a:r>
              <a:rPr lang="de-CH" dirty="0" err="1">
                <a:latin typeface="Bahnschrift" panose="020B0502040204020203" pitchFamily="34" charset="0"/>
              </a:rPr>
              <a:t>Reconnect</a:t>
            </a:r>
            <a:endParaRPr lang="de-CH" dirty="0">
              <a:latin typeface="Bahnschrift" panose="020B0502040204020203" pitchFamily="34" charset="0"/>
            </a:endParaRPr>
          </a:p>
          <a:p>
            <a:pPr lvl="1"/>
            <a:r>
              <a:rPr lang="de-CH" dirty="0">
                <a:latin typeface="Bahnschrift" panose="020B0502040204020203" pitchFamily="34" charset="0"/>
              </a:rPr>
              <a:t>Fullscreen</a:t>
            </a:r>
          </a:p>
          <a:p>
            <a:pPr lvl="1"/>
            <a:r>
              <a:rPr lang="de-CH" dirty="0">
                <a:latin typeface="Bahnschrift" panose="020B0502040204020203" pitchFamily="34" charset="0"/>
              </a:rPr>
              <a:t>…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ED22468-7A4D-4CE3-B905-2535C690EF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8964" y="111512"/>
            <a:ext cx="1349671" cy="1349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874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Tabella 6">
            <a:extLst>
              <a:ext uri="{FF2B5EF4-FFF2-40B4-BE49-F238E27FC236}">
                <a16:creationId xmlns:a16="http://schemas.microsoft.com/office/drawing/2014/main" id="{4E89117B-DD9F-4748-8E38-59B889F0FE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6547280"/>
              </p:ext>
            </p:extLst>
          </p:nvPr>
        </p:nvGraphicFramePr>
        <p:xfrm>
          <a:off x="674782" y="1727756"/>
          <a:ext cx="10842436" cy="4868115"/>
        </p:xfrm>
        <a:graphic>
          <a:graphicData uri="http://schemas.openxmlformats.org/drawingml/2006/table">
            <a:tbl>
              <a:tblPr firstRow="1" bandRow="1">
                <a:tableStyleId>{74C1A8A3-306A-4EB7-A6B1-4F7E0EB9C5D6}</a:tableStyleId>
              </a:tblPr>
              <a:tblGrid>
                <a:gridCol w="5421218">
                  <a:extLst>
                    <a:ext uri="{9D8B030D-6E8A-4147-A177-3AD203B41FA5}">
                      <a16:colId xmlns:a16="http://schemas.microsoft.com/office/drawing/2014/main" val="2661023848"/>
                    </a:ext>
                  </a:extLst>
                </a:gridCol>
                <a:gridCol w="5421218">
                  <a:extLst>
                    <a:ext uri="{9D8B030D-6E8A-4147-A177-3AD203B41FA5}">
                      <a16:colId xmlns:a16="http://schemas.microsoft.com/office/drawing/2014/main" val="877168920"/>
                    </a:ext>
                  </a:extLst>
                </a:gridCol>
              </a:tblGrid>
              <a:tr h="973623">
                <a:tc>
                  <a:txBody>
                    <a:bodyPr/>
                    <a:lstStyle/>
                    <a:p>
                      <a:pPr algn="ctr"/>
                      <a:endParaRPr lang="it-CH" sz="2800" dirty="0">
                        <a:latin typeface="Bahnschrift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it-CH" sz="2800" dirty="0">
                        <a:latin typeface="Bahnschrift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3273851"/>
                  </a:ext>
                </a:extLst>
              </a:tr>
              <a:tr h="973623">
                <a:tc>
                  <a:txBody>
                    <a:bodyPr/>
                    <a:lstStyle/>
                    <a:p>
                      <a:pPr algn="l"/>
                      <a:r>
                        <a:rPr lang="it-CH" sz="2000" dirty="0" err="1">
                          <a:latin typeface="Bahnschrift" panose="020B0502040204020203" pitchFamily="34" charset="0"/>
                        </a:rPr>
                        <a:t>Projektplanung</a:t>
                      </a:r>
                      <a:endParaRPr lang="it-CH" sz="2000" dirty="0">
                        <a:latin typeface="Bahnschrift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t-CH" dirty="0">
                        <a:latin typeface="Bahnschrift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373693"/>
                  </a:ext>
                </a:extLst>
              </a:tr>
              <a:tr h="973623">
                <a:tc>
                  <a:txBody>
                    <a:bodyPr/>
                    <a:lstStyle/>
                    <a:p>
                      <a:endParaRPr lang="it-CH" sz="2000" dirty="0">
                        <a:latin typeface="Bahnschrift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t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8943904"/>
                  </a:ext>
                </a:extLst>
              </a:tr>
              <a:tr h="973623">
                <a:tc>
                  <a:txBody>
                    <a:bodyPr/>
                    <a:lstStyle/>
                    <a:p>
                      <a:endParaRPr lang="it-CH" sz="2000" dirty="0">
                        <a:latin typeface="Bahnschrift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t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1414271"/>
                  </a:ext>
                </a:extLst>
              </a:tr>
              <a:tr h="973623">
                <a:tc>
                  <a:txBody>
                    <a:bodyPr/>
                    <a:lstStyle/>
                    <a:p>
                      <a:endParaRPr lang="it-CH" dirty="0">
                        <a:latin typeface="Bahnschrift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t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5441317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1D2C2218-7619-4CB3-9AF6-35ACB562C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Bahnschrift" panose="020B0502040204020203" pitchFamily="34" charset="0"/>
              </a:rPr>
              <a:t>Lessons Learned</a:t>
            </a:r>
            <a:endParaRPr lang="de-CH" dirty="0">
              <a:latin typeface="Bahnschrift" panose="020B0502040204020203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BF110F6-236C-45D5-9A5E-9E3BCD7DDC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8964" y="111512"/>
            <a:ext cx="1349671" cy="134967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F02D8B1-36AF-4ACF-975E-0DA5D71FED2F}"/>
              </a:ext>
            </a:extLst>
          </p:cNvPr>
          <p:cNvSpPr txBox="1"/>
          <p:nvPr/>
        </p:nvSpPr>
        <p:spPr>
          <a:xfrm>
            <a:off x="674782" y="1780524"/>
            <a:ext cx="1371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bg1"/>
                </a:solidFill>
                <a:latin typeface="Bahnschrift" panose="020B0502040204020203" pitchFamily="34" charset="0"/>
              </a:rPr>
              <a:t>Thema</a:t>
            </a:r>
            <a:endParaRPr lang="de-CH" sz="24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EFB915F-9755-4B20-ABB0-5D387F4728A3}"/>
              </a:ext>
            </a:extLst>
          </p:cNvPr>
          <p:cNvSpPr txBox="1"/>
          <p:nvPr/>
        </p:nvSpPr>
        <p:spPr>
          <a:xfrm>
            <a:off x="6096000" y="1780524"/>
            <a:ext cx="10550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bg1"/>
                </a:solidFill>
                <a:latin typeface="Bahnschrift" panose="020B0502040204020203" pitchFamily="34" charset="0"/>
              </a:rPr>
              <a:t>Fazit</a:t>
            </a:r>
            <a:endParaRPr lang="de-CH" sz="24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3C496D-FE7C-45CB-AE2D-CF3C03595C12}"/>
              </a:ext>
            </a:extLst>
          </p:cNvPr>
          <p:cNvSpPr txBox="1"/>
          <p:nvPr/>
        </p:nvSpPr>
        <p:spPr>
          <a:xfrm>
            <a:off x="6096000" y="2721114"/>
            <a:ext cx="32824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CH" sz="2000" dirty="0" err="1">
                <a:latin typeface="Bahnschrift" panose="020B0502040204020203" pitchFamily="34" charset="0"/>
              </a:rPr>
              <a:t>Gröberer</a:t>
            </a:r>
            <a:r>
              <a:rPr lang="it-CH" sz="2000" dirty="0">
                <a:latin typeface="Bahnschrift" panose="020B0502040204020203" pitchFamily="34" charset="0"/>
              </a:rPr>
              <a:t> </a:t>
            </a:r>
            <a:r>
              <a:rPr lang="it-CH" sz="2000" dirty="0" err="1">
                <a:latin typeface="Bahnschrift" panose="020B0502040204020203" pitchFamily="34" charset="0"/>
              </a:rPr>
              <a:t>Projektplan</a:t>
            </a:r>
            <a:r>
              <a:rPr lang="it-CH" sz="2000" dirty="0">
                <a:latin typeface="Bahnschrift" panose="020B0502040204020203" pitchFamily="34" charset="0"/>
              </a:rPr>
              <a:t> </a:t>
            </a:r>
          </a:p>
          <a:p>
            <a:endParaRPr lang="de-CH" sz="2000" dirty="0"/>
          </a:p>
        </p:txBody>
      </p:sp>
    </p:spTree>
    <p:extLst>
      <p:ext uri="{BB962C8B-B14F-4D97-AF65-F5344CB8AC3E}">
        <p14:creationId xmlns:p14="http://schemas.microsoft.com/office/powerpoint/2010/main" val="3435624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9207563-0476-43B6-81A3-E168B15CB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Bahnschrift" panose="020B0502040204020203" pitchFamily="34" charset="0"/>
              </a:rPr>
              <a:t>Technologien</a:t>
            </a:r>
            <a:endParaRPr lang="de-CH" dirty="0">
              <a:latin typeface="Bahnschrift" panose="020B0502040204020203" pitchFamily="34" charset="0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B82D836-2B26-43AF-9C64-5E83F2DD27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CH" dirty="0">
                <a:latin typeface="Bahnschrift" panose="020B0502040204020203" pitchFamily="34" charset="0"/>
              </a:rPr>
              <a:t>Log4j </a:t>
            </a:r>
          </a:p>
          <a:p>
            <a:pPr lvl="1"/>
            <a:r>
              <a:rPr lang="de-CH" dirty="0">
                <a:latin typeface="Bahnschrift" panose="020B0502040204020203" pitchFamily="34" charset="0"/>
              </a:rPr>
              <a:t>Statt </a:t>
            </a:r>
            <a:r>
              <a:rPr lang="de-CH" i="1" dirty="0" err="1">
                <a:latin typeface="Bahnschrift" panose="020B0502040204020203" pitchFamily="34" charset="0"/>
              </a:rPr>
              <a:t>System.out.println</a:t>
            </a:r>
            <a:endParaRPr lang="de-CH" i="1" dirty="0">
              <a:latin typeface="Bahnschrift" panose="020B0502040204020203" pitchFamily="34" charset="0"/>
            </a:endParaRPr>
          </a:p>
          <a:p>
            <a:pPr lvl="1"/>
            <a:endParaRPr lang="de-CH" dirty="0">
              <a:latin typeface="Bahnschrift" panose="020B0502040204020203" pitchFamily="34" charset="0"/>
            </a:endParaRPr>
          </a:p>
          <a:p>
            <a:r>
              <a:rPr lang="de-CH" dirty="0" err="1">
                <a:latin typeface="Bahnschrift" panose="020B0502040204020203" pitchFamily="34" charset="0"/>
              </a:rPr>
              <a:t>Mockito</a:t>
            </a:r>
            <a:endParaRPr lang="de-CH" dirty="0">
              <a:latin typeface="Bahnschrift" panose="020B0502040204020203" pitchFamily="34" charset="0"/>
            </a:endParaRPr>
          </a:p>
          <a:p>
            <a:pPr lvl="1"/>
            <a:r>
              <a:rPr lang="de-CH" dirty="0">
                <a:latin typeface="Bahnschrift" panose="020B0502040204020203" pitchFamily="34" charset="0"/>
              </a:rPr>
              <a:t>Testen ohne Abhängigkeiten</a:t>
            </a:r>
          </a:p>
          <a:p>
            <a:endParaRPr lang="de-CH" dirty="0">
              <a:latin typeface="Bahnschrift" panose="020B0502040204020203" pitchFamily="34" charset="0"/>
            </a:endParaRPr>
          </a:p>
          <a:p>
            <a:r>
              <a:rPr lang="de-CH" dirty="0">
                <a:latin typeface="Bahnschrift" panose="020B0502040204020203" pitchFamily="34" charset="0"/>
              </a:rPr>
              <a:t>JavaFX</a:t>
            </a:r>
          </a:p>
          <a:p>
            <a:pPr lvl="1"/>
            <a:r>
              <a:rPr lang="de-CH" dirty="0">
                <a:latin typeface="Bahnschrift" panose="020B0502040204020203" pitchFamily="34" charset="0"/>
              </a:rPr>
              <a:t>GUI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B30D36-AC5F-4938-B788-5B647A30C6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8964" y="111512"/>
            <a:ext cx="1349671" cy="1349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128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ella 6">
            <a:extLst>
              <a:ext uri="{FF2B5EF4-FFF2-40B4-BE49-F238E27FC236}">
                <a16:creationId xmlns:a16="http://schemas.microsoft.com/office/drawing/2014/main" id="{AFFE0984-A879-4FF6-BA57-533F59981E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4338820"/>
              </p:ext>
            </p:extLst>
          </p:nvPr>
        </p:nvGraphicFramePr>
        <p:xfrm>
          <a:off x="674782" y="1727756"/>
          <a:ext cx="10842436" cy="4868115"/>
        </p:xfrm>
        <a:graphic>
          <a:graphicData uri="http://schemas.openxmlformats.org/drawingml/2006/table">
            <a:tbl>
              <a:tblPr firstRow="1" bandRow="1">
                <a:tableStyleId>{74C1A8A3-306A-4EB7-A6B1-4F7E0EB9C5D6}</a:tableStyleId>
              </a:tblPr>
              <a:tblGrid>
                <a:gridCol w="5421218">
                  <a:extLst>
                    <a:ext uri="{9D8B030D-6E8A-4147-A177-3AD203B41FA5}">
                      <a16:colId xmlns:a16="http://schemas.microsoft.com/office/drawing/2014/main" val="2661023848"/>
                    </a:ext>
                  </a:extLst>
                </a:gridCol>
                <a:gridCol w="5421218">
                  <a:extLst>
                    <a:ext uri="{9D8B030D-6E8A-4147-A177-3AD203B41FA5}">
                      <a16:colId xmlns:a16="http://schemas.microsoft.com/office/drawing/2014/main" val="877168920"/>
                    </a:ext>
                  </a:extLst>
                </a:gridCol>
              </a:tblGrid>
              <a:tr h="973623">
                <a:tc>
                  <a:txBody>
                    <a:bodyPr/>
                    <a:lstStyle/>
                    <a:p>
                      <a:pPr algn="ctr"/>
                      <a:endParaRPr lang="it-CH" sz="2800" dirty="0">
                        <a:latin typeface="Bahnschrift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it-CH" sz="2800" dirty="0">
                        <a:latin typeface="Bahnschrift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3273851"/>
                  </a:ext>
                </a:extLst>
              </a:tr>
              <a:tr h="973623">
                <a:tc>
                  <a:txBody>
                    <a:bodyPr/>
                    <a:lstStyle/>
                    <a:p>
                      <a:pPr algn="l"/>
                      <a:r>
                        <a:rPr lang="it-CH" sz="2000" dirty="0" err="1">
                          <a:latin typeface="Bahnschrift" panose="020B0502040204020203" pitchFamily="34" charset="0"/>
                        </a:rPr>
                        <a:t>Projektplanung</a:t>
                      </a:r>
                      <a:endParaRPr lang="it-CH" sz="2000" dirty="0">
                        <a:latin typeface="Bahnschrift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t-CH" dirty="0">
                        <a:latin typeface="Bahnschrift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373693"/>
                  </a:ext>
                </a:extLst>
              </a:tr>
              <a:tr h="973623">
                <a:tc>
                  <a:txBody>
                    <a:bodyPr/>
                    <a:lstStyle/>
                    <a:p>
                      <a:r>
                        <a:rPr lang="it-CH" sz="2000" dirty="0" err="1">
                          <a:latin typeface="Bahnschrift" panose="020B0502040204020203" pitchFamily="34" charset="0"/>
                        </a:rPr>
                        <a:t>Technologien</a:t>
                      </a:r>
                      <a:endParaRPr lang="it-CH" sz="2000" dirty="0">
                        <a:latin typeface="Bahnschrift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t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8943904"/>
                  </a:ext>
                </a:extLst>
              </a:tr>
              <a:tr h="973623">
                <a:tc>
                  <a:txBody>
                    <a:bodyPr/>
                    <a:lstStyle/>
                    <a:p>
                      <a:endParaRPr lang="it-CH" sz="2000" dirty="0">
                        <a:latin typeface="Bahnschrift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t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1414271"/>
                  </a:ext>
                </a:extLst>
              </a:tr>
              <a:tr h="973623">
                <a:tc>
                  <a:txBody>
                    <a:bodyPr/>
                    <a:lstStyle/>
                    <a:p>
                      <a:endParaRPr lang="it-CH" dirty="0">
                        <a:latin typeface="Bahnschrift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t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5441317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1D2C2218-7619-4CB3-9AF6-35ACB562C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Bahnschrift" panose="020B0502040204020203" pitchFamily="34" charset="0"/>
              </a:rPr>
              <a:t>Lessons Learned</a:t>
            </a:r>
            <a:endParaRPr lang="de-CH" dirty="0">
              <a:latin typeface="Bahnschrift" panose="020B0502040204020203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BF110F6-236C-45D5-9A5E-9E3BCD7DDC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8964" y="111512"/>
            <a:ext cx="1349671" cy="134967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F02D8B1-36AF-4ACF-975E-0DA5D71FED2F}"/>
              </a:ext>
            </a:extLst>
          </p:cNvPr>
          <p:cNvSpPr txBox="1"/>
          <p:nvPr/>
        </p:nvSpPr>
        <p:spPr>
          <a:xfrm>
            <a:off x="674782" y="1774428"/>
            <a:ext cx="1371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bg1"/>
                </a:solidFill>
                <a:latin typeface="Bahnschrift" panose="020B0502040204020203" pitchFamily="34" charset="0"/>
              </a:rPr>
              <a:t>Thema</a:t>
            </a:r>
            <a:endParaRPr lang="de-CH" sz="24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EFB915F-9755-4B20-ABB0-5D387F4728A3}"/>
              </a:ext>
            </a:extLst>
          </p:cNvPr>
          <p:cNvSpPr txBox="1"/>
          <p:nvPr/>
        </p:nvSpPr>
        <p:spPr>
          <a:xfrm>
            <a:off x="6084825" y="1774428"/>
            <a:ext cx="10550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bg1"/>
                </a:solidFill>
                <a:latin typeface="Bahnschrift" panose="020B0502040204020203" pitchFamily="34" charset="0"/>
              </a:rPr>
              <a:t>Fazit</a:t>
            </a:r>
            <a:endParaRPr lang="de-CH" sz="24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3C496D-FE7C-45CB-AE2D-CF3C03595C12}"/>
              </a:ext>
            </a:extLst>
          </p:cNvPr>
          <p:cNvSpPr txBox="1"/>
          <p:nvPr/>
        </p:nvSpPr>
        <p:spPr>
          <a:xfrm>
            <a:off x="6084825" y="2721114"/>
            <a:ext cx="32824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CH" sz="2000" dirty="0" err="1">
                <a:latin typeface="Bahnschrift" panose="020B0502040204020203" pitchFamily="34" charset="0"/>
              </a:rPr>
              <a:t>Gröberer</a:t>
            </a:r>
            <a:r>
              <a:rPr lang="it-CH" sz="2000" dirty="0">
                <a:latin typeface="Bahnschrift" panose="020B0502040204020203" pitchFamily="34" charset="0"/>
              </a:rPr>
              <a:t> </a:t>
            </a:r>
            <a:r>
              <a:rPr lang="it-CH" sz="2000" dirty="0" err="1">
                <a:latin typeface="Bahnschrift" panose="020B0502040204020203" pitchFamily="34" charset="0"/>
              </a:rPr>
              <a:t>Projektplan</a:t>
            </a:r>
            <a:r>
              <a:rPr lang="it-CH" sz="2000" dirty="0">
                <a:latin typeface="Bahnschrift" panose="020B0502040204020203" pitchFamily="34" charset="0"/>
              </a:rPr>
              <a:t> </a:t>
            </a:r>
          </a:p>
          <a:p>
            <a:endParaRPr lang="de-CH"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88FE8E-7CA4-4648-A736-2865EED95465}"/>
              </a:ext>
            </a:extLst>
          </p:cNvPr>
          <p:cNvSpPr txBox="1"/>
          <p:nvPr/>
        </p:nvSpPr>
        <p:spPr>
          <a:xfrm>
            <a:off x="6070836" y="3695573"/>
            <a:ext cx="44399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CH" sz="2000" dirty="0" err="1">
                <a:latin typeface="Bahnschrift" panose="020B0502040204020203" pitchFamily="34" charset="0"/>
              </a:rPr>
              <a:t>Umgang</a:t>
            </a:r>
            <a:r>
              <a:rPr lang="it-CH" sz="2000" dirty="0">
                <a:latin typeface="Bahnschrift" panose="020B0502040204020203" pitchFamily="34" charset="0"/>
              </a:rPr>
              <a:t> </a:t>
            </a:r>
            <a:r>
              <a:rPr lang="it-CH" sz="2000" dirty="0" err="1">
                <a:latin typeface="Bahnschrift" panose="020B0502040204020203" pitchFamily="34" charset="0"/>
              </a:rPr>
              <a:t>mit</a:t>
            </a:r>
            <a:r>
              <a:rPr lang="it-CH" sz="2000" dirty="0">
                <a:latin typeface="Bahnschrift" panose="020B0502040204020203" pitchFamily="34" charset="0"/>
              </a:rPr>
              <a:t> </a:t>
            </a:r>
            <a:r>
              <a:rPr lang="it-CH" sz="2000" dirty="0" err="1">
                <a:latin typeface="Bahnschrift" panose="020B0502040204020203" pitchFamily="34" charset="0"/>
              </a:rPr>
              <a:t>Gradle</a:t>
            </a:r>
            <a:r>
              <a:rPr lang="it-CH" sz="2000" dirty="0">
                <a:latin typeface="Bahnschrift" panose="020B0502040204020203" pitchFamily="34" charset="0"/>
              </a:rPr>
              <a:t> </a:t>
            </a:r>
            <a:r>
              <a:rPr lang="it-CH" sz="2000" dirty="0" err="1">
                <a:latin typeface="Bahnschrift" panose="020B0502040204020203" pitchFamily="34" charset="0"/>
              </a:rPr>
              <a:t>nützlich</a:t>
            </a:r>
            <a:endParaRPr lang="it-CH" sz="2000" dirty="0">
              <a:latin typeface="Bahnschrift" panose="020B0502040204020203" pitchFamily="34" charset="0"/>
            </a:endParaRPr>
          </a:p>
          <a:p>
            <a:endParaRPr lang="de-CH" sz="2000" dirty="0"/>
          </a:p>
        </p:txBody>
      </p:sp>
    </p:spTree>
    <p:extLst>
      <p:ext uri="{BB962C8B-B14F-4D97-AF65-F5344CB8AC3E}">
        <p14:creationId xmlns:p14="http://schemas.microsoft.com/office/powerpoint/2010/main" val="913298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195</Words>
  <Application>Microsoft Office PowerPoint</Application>
  <PresentationFormat>Widescreen</PresentationFormat>
  <Paragraphs>104</Paragraphs>
  <Slides>17</Slides>
  <Notes>0</Notes>
  <HiddenSlides>0</HiddenSlides>
  <MMClips>1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Bahnschrift</vt:lpstr>
      <vt:lpstr>Calibri</vt:lpstr>
      <vt:lpstr>Calibri Light</vt:lpstr>
      <vt:lpstr>Office</vt:lpstr>
      <vt:lpstr>Image</vt:lpstr>
      <vt:lpstr>PowerPoint Presentation</vt:lpstr>
      <vt:lpstr>Meilenstein 5 – Gruppe 3 Co-ops Vector Racer</vt:lpstr>
      <vt:lpstr>PowerPoint Presentation</vt:lpstr>
      <vt:lpstr>PowerPoint Presentation</vt:lpstr>
      <vt:lpstr>Lessons Learned</vt:lpstr>
      <vt:lpstr>Projektplanung</vt:lpstr>
      <vt:lpstr>Lessons Learned</vt:lpstr>
      <vt:lpstr>Technologien</vt:lpstr>
      <vt:lpstr>Lessons Learned</vt:lpstr>
      <vt:lpstr>Gruppe 3 - Spezialitäten</vt:lpstr>
      <vt:lpstr>Lessons Learned</vt:lpstr>
      <vt:lpstr>Qualitätssicherung</vt:lpstr>
      <vt:lpstr>PowerPoint Presentation</vt:lpstr>
      <vt:lpstr>Qualitätssicherung</vt:lpstr>
      <vt:lpstr>Qualitätssicherung</vt:lpstr>
      <vt:lpstr>Lessons Learned</vt:lpstr>
      <vt:lpstr>Danke!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Meilenstein 5 – Gruppe 3 Co-ops Vector Racer</dc:title>
  <dc:creator>P D</dc:creator>
  <cp:lastModifiedBy>Nakarin Srijumrat</cp:lastModifiedBy>
  <cp:revision>17</cp:revision>
  <dcterms:created xsi:type="dcterms:W3CDTF">2019-05-17T22:23:45Z</dcterms:created>
  <dcterms:modified xsi:type="dcterms:W3CDTF">2019-05-19T20:09:44Z</dcterms:modified>
</cp:coreProperties>
</file>